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8"/>
  </p:notesMasterIdLst>
  <p:sldIdLst>
    <p:sldId id="256" r:id="rId2"/>
    <p:sldId id="263" r:id="rId3"/>
    <p:sldId id="265" r:id="rId4"/>
    <p:sldId id="264" r:id="rId5"/>
    <p:sldId id="266" r:id="rId6"/>
    <p:sldId id="267" r:id="rId7"/>
  </p:sldIdLst>
  <p:sldSz cx="6858000" cy="9906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CB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262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8" cy="513508"/>
          </a:xfrm>
          <a:prstGeom prst="rect">
            <a:avLst/>
          </a:prstGeom>
        </p:spPr>
        <p:txBody>
          <a:bodyPr vert="horz" lIns="95491" tIns="47745" rIns="95491" bIns="47745"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1" y="0"/>
            <a:ext cx="3078428" cy="513508"/>
          </a:xfrm>
          <a:prstGeom prst="rect">
            <a:avLst/>
          </a:prstGeom>
        </p:spPr>
        <p:txBody>
          <a:bodyPr vert="horz" lIns="95491" tIns="47745" rIns="95491" bIns="47745" rtlCol="0"/>
          <a:lstStyle>
            <a:lvl1pPr algn="r">
              <a:defRPr sz="1300"/>
            </a:lvl1pPr>
          </a:lstStyle>
          <a:p>
            <a:fld id="{5C81EADE-DBE2-4952-B045-E9A44106B9FC}" type="datetimeFigureOut">
              <a:rPr kumimoji="1" lang="ja-JP" altLang="en-US" smtClean="0"/>
              <a:t>2026/4/7</a:t>
            </a:fld>
            <a:endParaRPr kumimoji="1" lang="ja-JP" altLang="en-US"/>
          </a:p>
        </p:txBody>
      </p:sp>
      <p:sp>
        <p:nvSpPr>
          <p:cNvPr id="4" name="スライド イメージ プレースホルダー 3"/>
          <p:cNvSpPr>
            <a:spLocks noGrp="1" noRot="1" noChangeAspect="1"/>
          </p:cNvSpPr>
          <p:nvPr>
            <p:ph type="sldImg" idx="2"/>
          </p:nvPr>
        </p:nvSpPr>
        <p:spPr>
          <a:xfrm>
            <a:off x="2357438" y="1279525"/>
            <a:ext cx="2389187" cy="3452813"/>
          </a:xfrm>
          <a:prstGeom prst="rect">
            <a:avLst/>
          </a:prstGeom>
          <a:noFill/>
          <a:ln w="12700">
            <a:solidFill>
              <a:prstClr val="black"/>
            </a:solidFill>
          </a:ln>
        </p:spPr>
        <p:txBody>
          <a:bodyPr vert="horz" lIns="95491" tIns="47745" rIns="95491" bIns="47745" rtlCol="0" anchor="ctr"/>
          <a:lstStyle/>
          <a:p>
            <a:endParaRPr lang="ja-JP" altLang="en-US"/>
          </a:p>
        </p:txBody>
      </p:sp>
      <p:sp>
        <p:nvSpPr>
          <p:cNvPr id="5" name="ノート プレースホルダー 4"/>
          <p:cNvSpPr>
            <a:spLocks noGrp="1"/>
          </p:cNvSpPr>
          <p:nvPr>
            <p:ph type="body" sz="quarter" idx="3"/>
          </p:nvPr>
        </p:nvSpPr>
        <p:spPr>
          <a:xfrm>
            <a:off x="710407" y="4925408"/>
            <a:ext cx="5683250" cy="4029879"/>
          </a:xfrm>
          <a:prstGeom prst="rect">
            <a:avLst/>
          </a:prstGeom>
        </p:spPr>
        <p:txBody>
          <a:bodyPr vert="horz" lIns="95491" tIns="47745" rIns="95491" bIns="477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8" cy="513507"/>
          </a:xfrm>
          <a:prstGeom prst="rect">
            <a:avLst/>
          </a:prstGeom>
        </p:spPr>
        <p:txBody>
          <a:bodyPr vert="horz" lIns="95491" tIns="47745" rIns="95491" bIns="4774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1" y="9721107"/>
            <a:ext cx="3078428" cy="513507"/>
          </a:xfrm>
          <a:prstGeom prst="rect">
            <a:avLst/>
          </a:prstGeom>
        </p:spPr>
        <p:txBody>
          <a:bodyPr vert="horz" lIns="95491" tIns="47745" rIns="95491" bIns="47745" rtlCol="0" anchor="b"/>
          <a:lstStyle>
            <a:lvl1pPr algn="r">
              <a:defRPr sz="1300"/>
            </a:lvl1pPr>
          </a:lstStyle>
          <a:p>
            <a:fld id="{619DF9FC-5DF4-4446-9C8E-BC195BD2F0D6}" type="slidenum">
              <a:rPr kumimoji="1" lang="ja-JP" altLang="en-US" smtClean="0"/>
              <a:t>‹#›</a:t>
            </a:fld>
            <a:endParaRPr kumimoji="1" lang="ja-JP" altLang="en-US"/>
          </a:p>
        </p:txBody>
      </p:sp>
    </p:spTree>
    <p:extLst>
      <p:ext uri="{BB962C8B-B14F-4D97-AF65-F5344CB8AC3E}">
        <p14:creationId xmlns:p14="http://schemas.microsoft.com/office/powerpoint/2010/main" val="21674671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7438" y="1279525"/>
            <a:ext cx="2389187" cy="34528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9DF9FC-5DF4-4446-9C8E-BC195BD2F0D6}" type="slidenum">
              <a:rPr kumimoji="1" lang="ja-JP" altLang="en-US" smtClean="0"/>
              <a:t>1</a:t>
            </a:fld>
            <a:endParaRPr kumimoji="1" lang="ja-JP" altLang="en-US"/>
          </a:p>
        </p:txBody>
      </p:sp>
    </p:spTree>
    <p:extLst>
      <p:ext uri="{BB962C8B-B14F-4D97-AF65-F5344CB8AC3E}">
        <p14:creationId xmlns:p14="http://schemas.microsoft.com/office/powerpoint/2010/main" val="366015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7438" y="1279525"/>
            <a:ext cx="2389187" cy="34528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9DF9FC-5DF4-4446-9C8E-BC195BD2F0D6}" type="slidenum">
              <a:rPr kumimoji="1" lang="ja-JP" altLang="en-US" smtClean="0"/>
              <a:t>2</a:t>
            </a:fld>
            <a:endParaRPr kumimoji="1" lang="ja-JP" altLang="en-US"/>
          </a:p>
        </p:txBody>
      </p:sp>
    </p:spTree>
    <p:extLst>
      <p:ext uri="{BB962C8B-B14F-4D97-AF65-F5344CB8AC3E}">
        <p14:creationId xmlns:p14="http://schemas.microsoft.com/office/powerpoint/2010/main" val="47873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7438" y="1279525"/>
            <a:ext cx="2389187" cy="34528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9DF9FC-5DF4-4446-9C8E-BC195BD2F0D6}" type="slidenum">
              <a:rPr kumimoji="1" lang="ja-JP" altLang="en-US" smtClean="0"/>
              <a:t>3</a:t>
            </a:fld>
            <a:endParaRPr kumimoji="1" lang="ja-JP" altLang="en-US"/>
          </a:p>
        </p:txBody>
      </p:sp>
    </p:spTree>
    <p:extLst>
      <p:ext uri="{BB962C8B-B14F-4D97-AF65-F5344CB8AC3E}">
        <p14:creationId xmlns:p14="http://schemas.microsoft.com/office/powerpoint/2010/main" val="80314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7438" y="1279525"/>
            <a:ext cx="2389187" cy="34528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9DF9FC-5DF4-4446-9C8E-BC195BD2F0D6}" type="slidenum">
              <a:rPr kumimoji="1" lang="ja-JP" altLang="en-US" smtClean="0"/>
              <a:t>4</a:t>
            </a:fld>
            <a:endParaRPr kumimoji="1" lang="ja-JP" altLang="en-US"/>
          </a:p>
        </p:txBody>
      </p:sp>
    </p:spTree>
    <p:extLst>
      <p:ext uri="{BB962C8B-B14F-4D97-AF65-F5344CB8AC3E}">
        <p14:creationId xmlns:p14="http://schemas.microsoft.com/office/powerpoint/2010/main" val="354124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7438" y="1279525"/>
            <a:ext cx="2389187" cy="34528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9DF9FC-5DF4-4446-9C8E-BC195BD2F0D6}" type="slidenum">
              <a:rPr kumimoji="1" lang="ja-JP" altLang="en-US" smtClean="0"/>
              <a:t>5</a:t>
            </a:fld>
            <a:endParaRPr kumimoji="1" lang="ja-JP" altLang="en-US"/>
          </a:p>
        </p:txBody>
      </p:sp>
    </p:spTree>
    <p:extLst>
      <p:ext uri="{BB962C8B-B14F-4D97-AF65-F5344CB8AC3E}">
        <p14:creationId xmlns:p14="http://schemas.microsoft.com/office/powerpoint/2010/main" val="204147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7438" y="1279525"/>
            <a:ext cx="2389187" cy="34528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9DF9FC-5DF4-4446-9C8E-BC195BD2F0D6}" type="slidenum">
              <a:rPr kumimoji="1" lang="ja-JP" altLang="en-US" smtClean="0"/>
              <a:t>6</a:t>
            </a:fld>
            <a:endParaRPr kumimoji="1" lang="ja-JP" altLang="en-US"/>
          </a:p>
        </p:txBody>
      </p:sp>
    </p:spTree>
    <p:extLst>
      <p:ext uri="{BB962C8B-B14F-4D97-AF65-F5344CB8AC3E}">
        <p14:creationId xmlns:p14="http://schemas.microsoft.com/office/powerpoint/2010/main" val="231702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3251200" y="1689900"/>
            <a:ext cx="3611126" cy="7213270"/>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400050" y="770467"/>
            <a:ext cx="4616035" cy="4512735"/>
          </a:xfrm>
        </p:spPr>
        <p:txBody>
          <a:bodyPr anchor="b">
            <a:normAutofit/>
          </a:bodyPr>
          <a:lstStyle>
            <a:lvl1pPr algn="l">
              <a:defRPr sz="33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00050" y="5552254"/>
            <a:ext cx="3715688" cy="2763895"/>
          </a:xfrm>
        </p:spPr>
        <p:txBody>
          <a:bodyPr anchor="t">
            <a:normAutofit/>
          </a:bodyPr>
          <a:lstStyle>
            <a:lvl1pPr marL="0" indent="0" algn="l">
              <a:buNone/>
              <a:defRPr sz="1500">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378544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400051" y="6493934"/>
            <a:ext cx="4916150" cy="2201333"/>
          </a:xfrm>
        </p:spPr>
        <p:txBody>
          <a:bodyPr/>
          <a:lstStyle/>
          <a:p>
            <a:r>
              <a:rPr lang="ja-JP" altLang="en-US"/>
              <a:t>マスター タイトルの書式設定</a:t>
            </a:r>
            <a:endParaRPr lang="en-US" dirty="0"/>
          </a:p>
        </p:txBody>
      </p:sp>
      <p:sp>
        <p:nvSpPr>
          <p:cNvPr id="6" name="Picture Placeholder 2"/>
          <p:cNvSpPr>
            <a:spLocks noGrp="1" noChangeAspect="1"/>
          </p:cNvSpPr>
          <p:nvPr>
            <p:ph type="pic" idx="13"/>
          </p:nvPr>
        </p:nvSpPr>
        <p:spPr>
          <a:xfrm>
            <a:off x="400050" y="770467"/>
            <a:ext cx="6057900" cy="4512733"/>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9" name="Text Placeholder 9"/>
          <p:cNvSpPr>
            <a:spLocks noGrp="1"/>
          </p:cNvSpPr>
          <p:nvPr>
            <p:ph type="body" sz="quarter" idx="14"/>
          </p:nvPr>
        </p:nvSpPr>
        <p:spPr>
          <a:xfrm>
            <a:off x="571502" y="5552252"/>
            <a:ext cx="5460999" cy="6604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18751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400050" y="770467"/>
            <a:ext cx="6057900" cy="4182533"/>
          </a:xfrm>
        </p:spPr>
        <p:txBody>
          <a:bodyPr anchor="ctr">
            <a:normAutofit/>
          </a:bodyPr>
          <a:lstStyle>
            <a:lvl1pPr algn="l">
              <a:defRPr sz="21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00050" y="5943600"/>
            <a:ext cx="4787664" cy="2751667"/>
          </a:xfrm>
        </p:spPr>
        <p:txBody>
          <a:bodyPr anchor="ctr">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297611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42213" y="770467"/>
            <a:ext cx="5144840" cy="4182533"/>
          </a:xfrm>
        </p:spPr>
        <p:txBody>
          <a:bodyPr anchor="ctr">
            <a:normAutofit/>
          </a:bodyPr>
          <a:lstStyle>
            <a:lvl1pPr algn="l">
              <a:defRPr sz="21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800101" y="4953000"/>
            <a:ext cx="4801850" cy="697089"/>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00050" y="6212657"/>
            <a:ext cx="4786771" cy="248261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
        <p:nvSpPr>
          <p:cNvPr id="14" name="TextBox 13"/>
          <p:cNvSpPr txBox="1"/>
          <p:nvPr/>
        </p:nvSpPr>
        <p:spPr>
          <a:xfrm>
            <a:off x="171451" y="1026457"/>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5772151" y="3999091"/>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289100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400050" y="4953000"/>
            <a:ext cx="4786771" cy="2451800"/>
          </a:xfrm>
        </p:spPr>
        <p:txBody>
          <a:bodyPr anchor="b">
            <a:normAutofit/>
          </a:bodyPr>
          <a:lstStyle>
            <a:lvl1pPr algn="l">
              <a:defRPr sz="21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00050" y="7414305"/>
            <a:ext cx="4787664" cy="1280961"/>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1832644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642213" y="770467"/>
            <a:ext cx="5144840" cy="4182533"/>
          </a:xfrm>
        </p:spPr>
        <p:txBody>
          <a:bodyPr anchor="ctr">
            <a:normAutofit/>
          </a:bodyPr>
          <a:lstStyle>
            <a:lvl1pPr algn="l">
              <a:defRPr sz="21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400050" y="5613400"/>
            <a:ext cx="4786771" cy="1516473"/>
          </a:xfrm>
        </p:spPr>
        <p:txBody>
          <a:bodyPr vert="horz" lIns="91440" tIns="45720" rIns="91440" bIns="45720" rtlCol="0" anchor="b">
            <a:normAutofit/>
          </a:bodyPr>
          <a:lstStyle>
            <a:lvl1pPr>
              <a:buNone/>
              <a:defRPr lang="en-US" sz="15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400050" y="7154334"/>
            <a:ext cx="4786770" cy="1540933"/>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
        <p:nvSpPr>
          <p:cNvPr id="14" name="TextBox 13"/>
          <p:cNvSpPr txBox="1"/>
          <p:nvPr/>
        </p:nvSpPr>
        <p:spPr>
          <a:xfrm>
            <a:off x="171451" y="1026457"/>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5772151" y="3999091"/>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375107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400050" y="770467"/>
            <a:ext cx="5644244" cy="4182533"/>
          </a:xfrm>
        </p:spPr>
        <p:txBody>
          <a:bodyPr vert="horz" lIns="91440" tIns="45720" rIns="91440" bIns="45720" rtlCol="0" anchor="ctr">
            <a:normAutofit/>
          </a:bodyPr>
          <a:lstStyle>
            <a:lvl1pPr>
              <a:defRPr lang="en-US" sz="2100"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400050" y="5674549"/>
            <a:ext cx="4786771" cy="1210733"/>
          </a:xfrm>
        </p:spPr>
        <p:txBody>
          <a:bodyPr vert="horz" lIns="91440" tIns="45720" rIns="91440" bIns="45720" rtlCol="0" anchor="b">
            <a:normAutofit/>
          </a:bodyPr>
          <a:lstStyle>
            <a:lvl1pPr>
              <a:buNone/>
              <a:defRPr lang="en-US" sz="15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400050" y="6885285"/>
            <a:ext cx="4786770" cy="1809983"/>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639710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400051" y="6493934"/>
            <a:ext cx="4916150" cy="2201333"/>
          </a:xfrm>
        </p:spPr>
        <p:txBody>
          <a:bodyPr>
            <a:normAutofit/>
          </a:bodyPr>
          <a:lstStyle>
            <a:lvl1pPr algn="l">
              <a:defRPr sz="21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00051" y="770468"/>
            <a:ext cx="4916150" cy="544219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1557523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24804" y="770467"/>
            <a:ext cx="1533146" cy="6383867"/>
          </a:xfrm>
        </p:spPr>
        <p:txBody>
          <a:bodyPr vert="eaVert">
            <a:normAutofit/>
          </a:bodyPr>
          <a:lstStyle>
            <a:lvl1pPr>
              <a:defRPr sz="21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00050" y="770467"/>
            <a:ext cx="4387509" cy="79248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137946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00051" y="6493934"/>
            <a:ext cx="4916150" cy="2201333"/>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00051" y="770467"/>
            <a:ext cx="4916150" cy="544219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391938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00050" y="2861733"/>
            <a:ext cx="4801851" cy="3350919"/>
          </a:xfrm>
        </p:spPr>
        <p:txBody>
          <a:bodyPr anchor="b">
            <a:normAutofit/>
          </a:bodyPr>
          <a:lstStyle>
            <a:lvl1pPr algn="l">
              <a:defRPr sz="24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00051" y="6481704"/>
            <a:ext cx="4801850" cy="2213563"/>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170253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00051" y="6493934"/>
            <a:ext cx="4916150" cy="2201333"/>
          </a:xfrm>
        </p:spPr>
        <p:txBody>
          <a:bodyPr>
            <a:normAutofit/>
          </a:bodyPr>
          <a:lstStyle>
            <a:lvl1pPr>
              <a:defRPr sz="2400"/>
            </a:lvl1pPr>
          </a:lstStyle>
          <a:p>
            <a:r>
              <a:rPr lang="ja-JP" altLang="en-US"/>
              <a:t>マスター タイトルの書式設定</a:t>
            </a:r>
            <a:endParaRPr lang="en-US" dirty="0"/>
          </a:p>
        </p:txBody>
      </p:sp>
      <p:sp>
        <p:nvSpPr>
          <p:cNvPr id="11" name="Content Placeholder 3"/>
          <p:cNvSpPr>
            <a:spLocks noGrp="1"/>
          </p:cNvSpPr>
          <p:nvPr>
            <p:ph sz="half" idx="13"/>
          </p:nvPr>
        </p:nvSpPr>
        <p:spPr>
          <a:xfrm>
            <a:off x="400051" y="770467"/>
            <a:ext cx="2962475" cy="5442186"/>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Content Placeholder 5"/>
          <p:cNvSpPr>
            <a:spLocks noGrp="1"/>
          </p:cNvSpPr>
          <p:nvPr>
            <p:ph sz="quarter" idx="4"/>
          </p:nvPr>
        </p:nvSpPr>
        <p:spPr>
          <a:xfrm>
            <a:off x="3496771" y="770466"/>
            <a:ext cx="2961179" cy="5429956"/>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1647611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00051" y="6493934"/>
            <a:ext cx="4916150" cy="2201333"/>
          </a:xfrm>
        </p:spPr>
        <p:txBody>
          <a:bodyPr>
            <a:normAutofit/>
          </a:bodyPr>
          <a:lstStyle>
            <a:lvl1pPr>
              <a:defRPr sz="2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71501" y="770467"/>
            <a:ext cx="2787650" cy="880533"/>
          </a:xfrm>
        </p:spPr>
        <p:txBody>
          <a:bodyPr anchor="b">
            <a:noAutofit/>
          </a:bodyPr>
          <a:lstStyle>
            <a:lvl1pPr marL="0" indent="0">
              <a:buNone/>
              <a:defRPr sz="1800" b="0" cap="all">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00050" y="1651001"/>
            <a:ext cx="2959100" cy="4561652"/>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1263" y="818622"/>
            <a:ext cx="2823038" cy="832378"/>
          </a:xfrm>
        </p:spPr>
        <p:txBody>
          <a:bodyPr anchor="b">
            <a:noAutofit/>
          </a:bodyPr>
          <a:lstStyle>
            <a:lvl1pPr marL="0" indent="0">
              <a:buNone/>
              <a:defRPr sz="1800" b="0" cap="all">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96772" y="1651000"/>
            <a:ext cx="2967529" cy="4549422"/>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43634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00051" y="6493934"/>
            <a:ext cx="4916150" cy="2201333"/>
          </a:xfrm>
        </p:spPr>
        <p:txBody>
          <a:bodyPr>
            <a:normAutofit/>
          </a:bodyPr>
          <a:lstStyle>
            <a:lvl1pPr>
              <a:defRPr sz="2400"/>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47266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102566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064000" y="770467"/>
            <a:ext cx="2400300" cy="2201333"/>
          </a:xfrm>
        </p:spPr>
        <p:txBody>
          <a:bodyPr anchor="b">
            <a:normAutofit/>
          </a:bodyPr>
          <a:lstStyle>
            <a:lvl1pPr algn="l">
              <a:defRPr sz="1500" b="0"/>
            </a:lvl1pPr>
          </a:lstStyle>
          <a:p>
            <a:r>
              <a:rPr lang="ja-JP" altLang="en-US"/>
              <a:t>マスター タイトルの書式設定</a:t>
            </a:r>
            <a:endParaRPr lang="en-US" dirty="0"/>
          </a:p>
        </p:txBody>
      </p:sp>
      <p:sp>
        <p:nvSpPr>
          <p:cNvPr id="3" name="Content Placeholder 2"/>
          <p:cNvSpPr>
            <a:spLocks noGrp="1"/>
          </p:cNvSpPr>
          <p:nvPr>
            <p:ph idx="1"/>
          </p:nvPr>
        </p:nvSpPr>
        <p:spPr>
          <a:xfrm>
            <a:off x="400050" y="770467"/>
            <a:ext cx="3329066" cy="79248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064000" y="3191937"/>
            <a:ext cx="2400300" cy="3020719"/>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399630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371850" y="2091267"/>
            <a:ext cx="2672444" cy="1651000"/>
          </a:xfrm>
        </p:spPr>
        <p:txBody>
          <a:bodyPr anchor="b">
            <a:normAutofit/>
          </a:bodyPr>
          <a:lstStyle>
            <a:lvl1pPr algn="l">
              <a:defRPr sz="1800" b="0"/>
            </a:lvl1p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571500" y="1320800"/>
            <a:ext cx="2460731" cy="693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3372021" y="3962400"/>
            <a:ext cx="2673167" cy="3008489"/>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0C0FE7-B7B0-4054-9DE4-43518F0C27FB}" type="datetimeFigureOut">
              <a:rPr kumimoji="1" lang="ja-JP" altLang="en-US" smtClean="0"/>
              <a:t>2026/4/7</a:t>
            </a:fld>
            <a:endParaRPr kumimoji="1" lang="ja-JP" altLang="en-US"/>
          </a:p>
        </p:txBody>
      </p:sp>
      <p:sp>
        <p:nvSpPr>
          <p:cNvPr id="6" name="Footer Placeholder 5"/>
          <p:cNvSpPr>
            <a:spLocks noGrp="1"/>
          </p:cNvSpPr>
          <p:nvPr>
            <p:ph type="ftr" sz="quarter" idx="11"/>
          </p:nvPr>
        </p:nvSpPr>
        <p:spPr>
          <a:xfrm>
            <a:off x="400050" y="8915401"/>
            <a:ext cx="4358793" cy="527403"/>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410024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5003006" y="5625631"/>
            <a:ext cx="1852842" cy="384010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400051" y="6493934"/>
            <a:ext cx="4916150" cy="2201333"/>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00051" y="770468"/>
            <a:ext cx="4916150" cy="544219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572684" y="8915405"/>
            <a:ext cx="900347" cy="527403"/>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1C0C0FE7-B7B0-4054-9DE4-43518F0C27FB}" type="datetimeFigureOut">
              <a:rPr kumimoji="1" lang="ja-JP" altLang="en-US" smtClean="0"/>
              <a:t>2026/4/7</a:t>
            </a:fld>
            <a:endParaRPr kumimoji="1" lang="ja-JP" altLang="en-US"/>
          </a:p>
        </p:txBody>
      </p:sp>
      <p:sp>
        <p:nvSpPr>
          <p:cNvPr id="5" name="Footer Placeholder 4"/>
          <p:cNvSpPr>
            <a:spLocks noGrp="1"/>
          </p:cNvSpPr>
          <p:nvPr>
            <p:ph type="ftr" sz="quarter" idx="3"/>
          </p:nvPr>
        </p:nvSpPr>
        <p:spPr>
          <a:xfrm>
            <a:off x="400050" y="8915401"/>
            <a:ext cx="4358793" cy="527403"/>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5830820" y="8057803"/>
            <a:ext cx="642680" cy="967669"/>
          </a:xfrm>
          <a:prstGeom prst="rect">
            <a:avLst/>
          </a:prstGeom>
        </p:spPr>
        <p:txBody>
          <a:bodyPr vert="horz" lIns="91440" tIns="45720" rIns="91440" bIns="45720" rtlCol="0" anchor="b"/>
          <a:lstStyle>
            <a:lvl1pPr algn="r">
              <a:defRPr sz="2100" b="0" i="0">
                <a:solidFill>
                  <a:schemeClr val="bg2">
                    <a:lumMod val="50000"/>
                  </a:schemeClr>
                </a:solidFill>
                <a:effectLst/>
                <a:latin typeface="+mn-lt"/>
              </a:defRPr>
            </a:lvl1pPr>
          </a:lstStyle>
          <a:p>
            <a:fld id="{F28D23E2-1E96-4028-B975-8D48F1F8F88F}" type="slidenum">
              <a:rPr kumimoji="1" lang="ja-JP" altLang="en-US" smtClean="0"/>
              <a:t>‹#›</a:t>
            </a:fld>
            <a:endParaRPr kumimoji="1" lang="ja-JP" altLang="en-US"/>
          </a:p>
        </p:txBody>
      </p:sp>
    </p:spTree>
    <p:extLst>
      <p:ext uri="{BB962C8B-B14F-4D97-AF65-F5344CB8AC3E}">
        <p14:creationId xmlns:p14="http://schemas.microsoft.com/office/powerpoint/2010/main" val="492517254"/>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l" defTabSz="342900" rtl="0" eaLnBrk="1" latinLnBrk="0" hangingPunct="1">
        <a:spcBef>
          <a:spcPct val="0"/>
        </a:spcBef>
        <a:buNone/>
        <a:defRPr kumimoji="1" sz="24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9000">
              <a:schemeClr val="bg2">
                <a:tint val="97000"/>
                <a:hueMod val="92000"/>
                <a:satMod val="169000"/>
                <a:lumMod val="164000"/>
              </a:schemeClr>
            </a:gs>
            <a:gs pos="48000">
              <a:srgbClr val="0070C0"/>
            </a:gs>
            <a:gs pos="68000">
              <a:srgbClr val="4D6378"/>
            </a:gs>
            <a:gs pos="99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B9CA48-80E8-0383-E1A7-7E16A6D06ED1}"/>
              </a:ext>
            </a:extLst>
          </p:cNvPr>
          <p:cNvSpPr>
            <a:spLocks noGrp="1"/>
          </p:cNvSpPr>
          <p:nvPr>
            <p:ph type="ctrTitle"/>
          </p:nvPr>
        </p:nvSpPr>
        <p:spPr>
          <a:xfrm>
            <a:off x="597563" y="1983024"/>
            <a:ext cx="5876925" cy="821821"/>
          </a:xfrm>
        </p:spPr>
        <p:txBody>
          <a:bodyPr>
            <a:noAutofit/>
          </a:bodyPr>
          <a:lstStyle/>
          <a:p>
            <a:r>
              <a:rPr lang="en-US" altLang="ja-JP" sz="3600" b="1" dirty="0"/>
              <a:t>5</a:t>
            </a:r>
            <a:r>
              <a:rPr lang="ja-JP" altLang="en-US" sz="3600" b="1" dirty="0"/>
              <a:t>月</a:t>
            </a:r>
            <a:r>
              <a:rPr lang="en-US" altLang="ja-JP" sz="3600" b="1" dirty="0"/>
              <a:t>19</a:t>
            </a:r>
            <a:r>
              <a:rPr lang="ja-JP" altLang="en-US" sz="3600" b="1" dirty="0"/>
              <a:t>日（火）</a:t>
            </a:r>
            <a:r>
              <a:rPr lang="en-US" altLang="ja-JP" sz="3600" b="1" dirty="0"/>
              <a:t>10</a:t>
            </a:r>
            <a:r>
              <a:rPr lang="ja-JP" altLang="en-US" sz="3600" b="1" dirty="0"/>
              <a:t>：</a:t>
            </a:r>
            <a:r>
              <a:rPr lang="en-US" altLang="ja-JP" sz="3600" b="1" dirty="0"/>
              <a:t>00</a:t>
            </a:r>
            <a:r>
              <a:rPr lang="ja-JP" altLang="en-US" sz="3600" b="1" dirty="0"/>
              <a:t>開催</a:t>
            </a:r>
          </a:p>
        </p:txBody>
      </p:sp>
      <p:sp>
        <p:nvSpPr>
          <p:cNvPr id="3" name="字幕 2">
            <a:extLst>
              <a:ext uri="{FF2B5EF4-FFF2-40B4-BE49-F238E27FC236}">
                <a16:creationId xmlns:a16="http://schemas.microsoft.com/office/drawing/2014/main" id="{234CB79D-CAC8-A95A-D3D8-0C74CFDC96FB}"/>
              </a:ext>
            </a:extLst>
          </p:cNvPr>
          <p:cNvSpPr>
            <a:spLocks noGrp="1"/>
          </p:cNvSpPr>
          <p:nvPr>
            <p:ph type="subTitle" idx="1"/>
          </p:nvPr>
        </p:nvSpPr>
        <p:spPr>
          <a:xfrm>
            <a:off x="1111704" y="390184"/>
            <a:ext cx="5593896" cy="821822"/>
          </a:xfrm>
        </p:spPr>
        <p:txBody>
          <a:bodyPr>
            <a:noAutofit/>
          </a:bodyPr>
          <a:lstStyle/>
          <a:p>
            <a:r>
              <a:rPr lang="ja-JP" altLang="en-US" sz="4400" dirty="0">
                <a:solidFill>
                  <a:srgbClr val="0070C0"/>
                </a:solidFill>
              </a:rPr>
              <a:t>大信運輸倉庫（株）</a:t>
            </a:r>
            <a:r>
              <a:rPr lang="ja-JP" altLang="en-US" sz="2531" dirty="0">
                <a:solidFill>
                  <a:srgbClr val="0070C0"/>
                </a:solidFill>
              </a:rPr>
              <a:t>　　</a:t>
            </a:r>
            <a:r>
              <a:rPr lang="ja-JP" altLang="en-US" sz="2531" dirty="0"/>
              <a:t>　　　　　　　　　</a:t>
            </a:r>
            <a:endParaRPr lang="en-US" altLang="ja-JP" sz="2531" dirty="0"/>
          </a:p>
          <a:p>
            <a:endParaRPr lang="ja-JP" altLang="en-US" sz="2531" dirty="0"/>
          </a:p>
        </p:txBody>
      </p:sp>
      <p:pic>
        <p:nvPicPr>
          <p:cNvPr id="10" name="図 9">
            <a:extLst>
              <a:ext uri="{FF2B5EF4-FFF2-40B4-BE49-F238E27FC236}">
                <a16:creationId xmlns:a16="http://schemas.microsoft.com/office/drawing/2014/main" id="{5B84DDDD-EF63-544D-F467-62DB0DB28EE4}"/>
              </a:ext>
            </a:extLst>
          </p:cNvPr>
          <p:cNvPicPr>
            <a:picLocks noChangeAspect="1"/>
          </p:cNvPicPr>
          <p:nvPr/>
        </p:nvPicPr>
        <p:blipFill>
          <a:blip r:embed="rId3"/>
          <a:stretch>
            <a:fillRect/>
          </a:stretch>
        </p:blipFill>
        <p:spPr>
          <a:xfrm>
            <a:off x="0" y="7357659"/>
            <a:ext cx="3542270" cy="2548341"/>
          </a:xfrm>
          <a:prstGeom prst="rect">
            <a:avLst/>
          </a:prstGeom>
        </p:spPr>
      </p:pic>
      <p:pic>
        <p:nvPicPr>
          <p:cNvPr id="7" name="図 6">
            <a:extLst>
              <a:ext uri="{FF2B5EF4-FFF2-40B4-BE49-F238E27FC236}">
                <a16:creationId xmlns:a16="http://schemas.microsoft.com/office/drawing/2014/main" id="{60612EE8-CABF-6822-D391-5147F2C62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890" y="1240615"/>
            <a:ext cx="1612930" cy="587739"/>
          </a:xfrm>
          <a:prstGeom prst="rect">
            <a:avLst/>
          </a:prstGeom>
        </p:spPr>
      </p:pic>
      <p:sp>
        <p:nvSpPr>
          <p:cNvPr id="9" name="タイトル 1">
            <a:extLst>
              <a:ext uri="{FF2B5EF4-FFF2-40B4-BE49-F238E27FC236}">
                <a16:creationId xmlns:a16="http://schemas.microsoft.com/office/drawing/2014/main" id="{89BAB41D-3839-B8F5-DD4F-64A1C7C870A9}"/>
              </a:ext>
            </a:extLst>
          </p:cNvPr>
          <p:cNvSpPr txBox="1">
            <a:spLocks/>
          </p:cNvSpPr>
          <p:nvPr/>
        </p:nvSpPr>
        <p:spPr>
          <a:xfrm>
            <a:off x="1015215" y="4137385"/>
            <a:ext cx="4427393" cy="369843"/>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969" dirty="0"/>
              <a:t>　</a:t>
            </a:r>
            <a:r>
              <a:rPr lang="ja-JP" altLang="en-US" sz="2800" b="1" dirty="0">
                <a:solidFill>
                  <a:srgbClr val="FF0000"/>
                </a:solidFill>
              </a:rPr>
              <a:t>①</a:t>
            </a:r>
            <a:r>
              <a:rPr lang="ja-JP" altLang="en-US" sz="2800" dirty="0">
                <a:solidFill>
                  <a:srgbClr val="FF0000"/>
                </a:solidFill>
              </a:rPr>
              <a:t>　ドライバー職</a:t>
            </a:r>
            <a:endParaRPr lang="en-US" altLang="ja-JP" sz="2800" dirty="0">
              <a:solidFill>
                <a:srgbClr val="FF0000"/>
              </a:solidFill>
            </a:endParaRPr>
          </a:p>
        </p:txBody>
      </p:sp>
      <p:sp>
        <p:nvSpPr>
          <p:cNvPr id="11" name="タイトル 1">
            <a:extLst>
              <a:ext uri="{FF2B5EF4-FFF2-40B4-BE49-F238E27FC236}">
                <a16:creationId xmlns:a16="http://schemas.microsoft.com/office/drawing/2014/main" id="{DDD8194D-06A4-2E56-986C-A15936414EA6}"/>
              </a:ext>
            </a:extLst>
          </p:cNvPr>
          <p:cNvSpPr txBox="1">
            <a:spLocks/>
          </p:cNvSpPr>
          <p:nvPr/>
        </p:nvSpPr>
        <p:spPr>
          <a:xfrm>
            <a:off x="1538910" y="5041680"/>
            <a:ext cx="3248198" cy="369843"/>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rgbClr val="FF0000"/>
                </a:solidFill>
              </a:rPr>
              <a:t>②</a:t>
            </a:r>
            <a:r>
              <a:rPr lang="ja-JP" altLang="en-US" sz="2800" dirty="0">
                <a:solidFill>
                  <a:srgbClr val="FF0000"/>
                </a:solidFill>
              </a:rPr>
              <a:t>　倉庫作業員</a:t>
            </a:r>
            <a:endParaRPr lang="en-US" altLang="ja-JP" sz="2800" dirty="0">
              <a:solidFill>
                <a:srgbClr val="FF0000"/>
              </a:solidFill>
            </a:endParaRPr>
          </a:p>
        </p:txBody>
      </p:sp>
      <p:pic>
        <p:nvPicPr>
          <p:cNvPr id="14" name="図 13">
            <a:extLst>
              <a:ext uri="{FF2B5EF4-FFF2-40B4-BE49-F238E27FC236}">
                <a16:creationId xmlns:a16="http://schemas.microsoft.com/office/drawing/2014/main" id="{9428A1C1-8C5B-9502-486D-2BECBB148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2270" y="7357659"/>
            <a:ext cx="3315730" cy="2548341"/>
          </a:xfrm>
          <a:prstGeom prst="rect">
            <a:avLst/>
          </a:prstGeom>
        </p:spPr>
      </p:pic>
      <p:sp>
        <p:nvSpPr>
          <p:cNvPr id="15" name="タイトル 1">
            <a:extLst>
              <a:ext uri="{FF2B5EF4-FFF2-40B4-BE49-F238E27FC236}">
                <a16:creationId xmlns:a16="http://schemas.microsoft.com/office/drawing/2014/main" id="{5792992B-C9CE-31BD-F819-AFEE94F80A16}"/>
              </a:ext>
            </a:extLst>
          </p:cNvPr>
          <p:cNvSpPr txBox="1">
            <a:spLocks/>
          </p:cNvSpPr>
          <p:nvPr/>
        </p:nvSpPr>
        <p:spPr>
          <a:xfrm>
            <a:off x="1538910" y="5956015"/>
            <a:ext cx="3248198" cy="369843"/>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rgbClr val="FF0000"/>
                </a:solidFill>
              </a:rPr>
              <a:t>③</a:t>
            </a:r>
            <a:r>
              <a:rPr lang="ja-JP" altLang="en-US" sz="2800" dirty="0">
                <a:solidFill>
                  <a:srgbClr val="FF0000"/>
                </a:solidFill>
              </a:rPr>
              <a:t>　出荷事務職</a:t>
            </a:r>
            <a:endParaRPr lang="en-US" altLang="ja-JP" sz="2800" dirty="0">
              <a:solidFill>
                <a:srgbClr val="FF0000"/>
              </a:solidFill>
            </a:endParaRPr>
          </a:p>
        </p:txBody>
      </p:sp>
      <p:sp>
        <p:nvSpPr>
          <p:cNvPr id="17" name="字幕 2">
            <a:extLst>
              <a:ext uri="{FF2B5EF4-FFF2-40B4-BE49-F238E27FC236}">
                <a16:creationId xmlns:a16="http://schemas.microsoft.com/office/drawing/2014/main" id="{0DABFA5C-3EAA-C3E8-2FAF-2B2117048295}"/>
              </a:ext>
            </a:extLst>
          </p:cNvPr>
          <p:cNvSpPr txBox="1">
            <a:spLocks/>
          </p:cNvSpPr>
          <p:nvPr/>
        </p:nvSpPr>
        <p:spPr>
          <a:xfrm>
            <a:off x="959340" y="1272534"/>
            <a:ext cx="3021416" cy="674721"/>
          </a:xfrm>
          <a:prstGeom prst="rect">
            <a:avLst/>
          </a:prstGeom>
        </p:spPr>
        <p:txBody>
          <a:bodyPr vert="horz" lIns="51435" tIns="25718" rIns="51435" bIns="25718"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4000" dirty="0">
                <a:solidFill>
                  <a:srgbClr val="0070C0"/>
                </a:solidFill>
              </a:rPr>
              <a:t>企業説明会　　　　　　　　　　　</a:t>
            </a:r>
            <a:endParaRPr lang="en-US" altLang="ja-JP" sz="4000" dirty="0">
              <a:solidFill>
                <a:srgbClr val="0070C0"/>
              </a:solidFill>
            </a:endParaRPr>
          </a:p>
          <a:p>
            <a:endParaRPr lang="ja-JP" altLang="en-US" sz="2531" dirty="0"/>
          </a:p>
        </p:txBody>
      </p:sp>
      <p:sp>
        <p:nvSpPr>
          <p:cNvPr id="18" name="タイトル 1">
            <a:extLst>
              <a:ext uri="{FF2B5EF4-FFF2-40B4-BE49-F238E27FC236}">
                <a16:creationId xmlns:a16="http://schemas.microsoft.com/office/drawing/2014/main" id="{7D5A2DB4-72FD-16B2-D1C9-BFFCC270B4C8}"/>
              </a:ext>
            </a:extLst>
          </p:cNvPr>
          <p:cNvSpPr txBox="1">
            <a:spLocks/>
          </p:cNvSpPr>
          <p:nvPr/>
        </p:nvSpPr>
        <p:spPr>
          <a:xfrm>
            <a:off x="1714500" y="4502205"/>
            <a:ext cx="3429000" cy="369843"/>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969" dirty="0"/>
              <a:t>　</a:t>
            </a:r>
            <a:r>
              <a:rPr lang="en-US" altLang="ja-JP" sz="1969" dirty="0"/>
              <a:t>2</a:t>
            </a:r>
            <a:r>
              <a:rPr lang="ja-JP" altLang="en-US" sz="1969" dirty="0"/>
              <a:t>ｔ車・</a:t>
            </a:r>
            <a:r>
              <a:rPr lang="en-US" altLang="ja-JP" sz="1969" dirty="0"/>
              <a:t>4</a:t>
            </a:r>
            <a:r>
              <a:rPr lang="ja-JP" altLang="en-US" sz="1969" dirty="0"/>
              <a:t>ｔ車</a:t>
            </a:r>
            <a:endParaRPr lang="en-US" altLang="ja-JP" sz="1969" dirty="0"/>
          </a:p>
        </p:txBody>
      </p:sp>
      <p:sp>
        <p:nvSpPr>
          <p:cNvPr id="19" name="タイトル 1">
            <a:extLst>
              <a:ext uri="{FF2B5EF4-FFF2-40B4-BE49-F238E27FC236}">
                <a16:creationId xmlns:a16="http://schemas.microsoft.com/office/drawing/2014/main" id="{145CEB4F-23DC-F5E9-DE18-A25C25902147}"/>
              </a:ext>
            </a:extLst>
          </p:cNvPr>
          <p:cNvSpPr txBox="1">
            <a:spLocks/>
          </p:cNvSpPr>
          <p:nvPr/>
        </p:nvSpPr>
        <p:spPr>
          <a:xfrm>
            <a:off x="2180762" y="5406500"/>
            <a:ext cx="3248198" cy="369843"/>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969" dirty="0"/>
              <a:t>リフトオペレーター</a:t>
            </a:r>
            <a:endParaRPr lang="en-US" altLang="ja-JP" sz="1969" dirty="0"/>
          </a:p>
        </p:txBody>
      </p:sp>
      <p:sp>
        <p:nvSpPr>
          <p:cNvPr id="20" name="タイトル 1">
            <a:extLst>
              <a:ext uri="{FF2B5EF4-FFF2-40B4-BE49-F238E27FC236}">
                <a16:creationId xmlns:a16="http://schemas.microsoft.com/office/drawing/2014/main" id="{B72D8FB4-CC7D-E938-6742-CD2F4E089691}"/>
              </a:ext>
            </a:extLst>
          </p:cNvPr>
          <p:cNvSpPr txBox="1">
            <a:spLocks/>
          </p:cNvSpPr>
          <p:nvPr/>
        </p:nvSpPr>
        <p:spPr>
          <a:xfrm>
            <a:off x="2107247" y="6337933"/>
            <a:ext cx="2679861" cy="369843"/>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969" dirty="0"/>
              <a:t>情報処理</a:t>
            </a:r>
            <a:r>
              <a:rPr lang="en-US" altLang="ja-JP" sz="1969" dirty="0"/>
              <a:t>staff</a:t>
            </a:r>
          </a:p>
        </p:txBody>
      </p:sp>
      <p:sp>
        <p:nvSpPr>
          <p:cNvPr id="4" name="タイトル 1">
            <a:extLst>
              <a:ext uri="{FF2B5EF4-FFF2-40B4-BE49-F238E27FC236}">
                <a16:creationId xmlns:a16="http://schemas.microsoft.com/office/drawing/2014/main" id="{1243606B-A80B-F2A4-A02E-AF19FB0E1ED3}"/>
              </a:ext>
            </a:extLst>
          </p:cNvPr>
          <p:cNvSpPr txBox="1">
            <a:spLocks/>
          </p:cNvSpPr>
          <p:nvPr/>
        </p:nvSpPr>
        <p:spPr>
          <a:xfrm>
            <a:off x="1279570" y="3395996"/>
            <a:ext cx="4321837" cy="447024"/>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a:t>●募集要項●</a:t>
            </a:r>
            <a:endParaRPr lang="en-US" altLang="ja-JP" sz="4000" dirty="0"/>
          </a:p>
        </p:txBody>
      </p:sp>
    </p:spTree>
    <p:extLst>
      <p:ext uri="{BB962C8B-B14F-4D97-AF65-F5344CB8AC3E}">
        <p14:creationId xmlns:p14="http://schemas.microsoft.com/office/powerpoint/2010/main" val="140874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84000">
              <a:srgbClr val="227FBF"/>
            </a:gs>
            <a:gs pos="47000">
              <a:srgbClr val="448EBE"/>
            </a:gs>
            <a:gs pos="100000">
              <a:srgbClr val="0070C0"/>
            </a:gs>
          </a:gsLst>
          <a:lin ang="6120000" scaled="1"/>
        </a:gra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C88E116-1D52-686C-00EB-3597AB292602}"/>
              </a:ext>
            </a:extLst>
          </p:cNvPr>
          <p:cNvSpPr txBox="1"/>
          <p:nvPr/>
        </p:nvSpPr>
        <p:spPr>
          <a:xfrm>
            <a:off x="175887" y="69706"/>
            <a:ext cx="6450806" cy="4466607"/>
          </a:xfrm>
          <a:prstGeom prst="rect">
            <a:avLst/>
          </a:prstGeom>
          <a:noFill/>
        </p:spPr>
        <p:txBody>
          <a:bodyPr wrap="square" rtlCol="0">
            <a:spAutoFit/>
          </a:bodyPr>
          <a:lstStyle/>
          <a:p>
            <a:pPr>
              <a:lnSpc>
                <a:spcPct val="150000"/>
              </a:lnSpc>
            </a:pP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設立　　昭和</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43</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年</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7</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月</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29</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日</a:t>
            </a:r>
            <a:endPar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nSpc>
                <a:spcPct val="150000"/>
              </a:lnSpc>
            </a:pP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資本金　　</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1,000</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万円</a:t>
            </a:r>
            <a:endPar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nSpc>
                <a:spcPct val="150000"/>
              </a:lnSpc>
            </a:pP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代表取締役　須原　敬三</a:t>
            </a:r>
            <a:endPar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nSpc>
                <a:spcPct val="150000"/>
              </a:lnSpc>
            </a:pP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売上高　　</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19</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億円（</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2024</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年）</a:t>
            </a:r>
            <a:endPar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nSpc>
                <a:spcPct val="150000"/>
              </a:lnSpc>
            </a:pP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従業員数　</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80</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名</a:t>
            </a:r>
            <a:endPar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nSpc>
                <a:spcPct val="150000"/>
              </a:lnSpc>
            </a:pP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営業種目　倉庫業、一般貨物自動車運送事業、</a:t>
            </a:r>
            <a:endPar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nSpc>
                <a:spcPct val="150000"/>
              </a:lnSpc>
            </a:pP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第一種利用運送事業、自動車運送取扱事業</a:t>
            </a:r>
            <a:endPar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nSpc>
                <a:spcPct val="150000"/>
              </a:lnSpc>
            </a:pP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車両台数　　</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38</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台（</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10t3</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台、</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8tw1</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台、</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4tw5</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台、</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2t23</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台、ﾜﾝﾎﾞｯｸｽ</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6</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台）</a:t>
            </a:r>
            <a:endPar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nSpc>
                <a:spcPct val="150000"/>
              </a:lnSpc>
            </a:pP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拠点一覧</a:t>
            </a:r>
            <a:endPar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nSpc>
                <a:spcPct val="150000"/>
              </a:lnSpc>
            </a:pP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・本社営業所　大阪府松原市岡</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1-176-1</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保有倉庫 </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3,400</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坪</a:t>
            </a:r>
            <a:endPar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nSpc>
                <a:spcPct val="150000"/>
              </a:lnSpc>
            </a:pP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・三重営業所　三重県津市森町</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1917-1</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保有倉庫 </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1,200</a:t>
            </a: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坪</a:t>
            </a:r>
            <a:endPar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nSpc>
                <a:spcPct val="150000"/>
              </a:lnSpc>
            </a:pPr>
            <a:r>
              <a:rPr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・伊丹営業所　兵庫県伊丹市岩屋</a:t>
            </a:r>
            <a:r>
              <a:rPr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1-7</a:t>
            </a:r>
          </a:p>
        </p:txBody>
      </p:sp>
      <p:pic>
        <p:nvPicPr>
          <p:cNvPr id="3" name="図 2">
            <a:extLst>
              <a:ext uri="{FF2B5EF4-FFF2-40B4-BE49-F238E27FC236}">
                <a16:creationId xmlns:a16="http://schemas.microsoft.com/office/drawing/2014/main" id="{F306A1F5-DC00-14D6-2E3D-8814E24A1C85}"/>
              </a:ext>
            </a:extLst>
          </p:cNvPr>
          <p:cNvPicPr>
            <a:picLocks noChangeAspect="1"/>
          </p:cNvPicPr>
          <p:nvPr/>
        </p:nvPicPr>
        <p:blipFill>
          <a:blip r:embed="rId3"/>
          <a:stretch>
            <a:fillRect/>
          </a:stretch>
        </p:blipFill>
        <p:spPr>
          <a:xfrm>
            <a:off x="3279639" y="28193"/>
            <a:ext cx="3543535" cy="1972963"/>
          </a:xfrm>
          <a:prstGeom prst="rect">
            <a:avLst/>
          </a:prstGeom>
          <a:effectLst>
            <a:softEdge rad="330200"/>
          </a:effectLst>
        </p:spPr>
      </p:pic>
      <p:pic>
        <p:nvPicPr>
          <p:cNvPr id="2" name="図 1">
            <a:extLst>
              <a:ext uri="{FF2B5EF4-FFF2-40B4-BE49-F238E27FC236}">
                <a16:creationId xmlns:a16="http://schemas.microsoft.com/office/drawing/2014/main" id="{8A261C9D-BCA8-D703-A22B-ADE48ECCC1AF}"/>
              </a:ext>
            </a:extLst>
          </p:cNvPr>
          <p:cNvPicPr>
            <a:picLocks noChangeAspect="1"/>
          </p:cNvPicPr>
          <p:nvPr/>
        </p:nvPicPr>
        <p:blipFill>
          <a:blip r:embed="rId4"/>
          <a:stretch>
            <a:fillRect/>
          </a:stretch>
        </p:blipFill>
        <p:spPr>
          <a:xfrm>
            <a:off x="433248" y="4728296"/>
            <a:ext cx="3067235" cy="412609"/>
          </a:xfrm>
          <a:prstGeom prst="rect">
            <a:avLst/>
          </a:prstGeom>
        </p:spPr>
      </p:pic>
      <p:pic>
        <p:nvPicPr>
          <p:cNvPr id="9" name="図 8">
            <a:extLst>
              <a:ext uri="{FF2B5EF4-FFF2-40B4-BE49-F238E27FC236}">
                <a16:creationId xmlns:a16="http://schemas.microsoft.com/office/drawing/2014/main" id="{35A8100C-DDCF-3660-D49A-F5F1B90650C9}"/>
              </a:ext>
            </a:extLst>
          </p:cNvPr>
          <p:cNvPicPr>
            <a:picLocks noChangeAspect="1"/>
          </p:cNvPicPr>
          <p:nvPr/>
        </p:nvPicPr>
        <p:blipFill>
          <a:blip r:embed="rId5"/>
          <a:stretch>
            <a:fillRect/>
          </a:stretch>
        </p:blipFill>
        <p:spPr>
          <a:xfrm>
            <a:off x="4969058" y="5177703"/>
            <a:ext cx="1888942" cy="1951725"/>
          </a:xfrm>
          <a:prstGeom prst="rect">
            <a:avLst/>
          </a:prstGeom>
        </p:spPr>
      </p:pic>
      <p:pic>
        <p:nvPicPr>
          <p:cNvPr id="14" name="図 13">
            <a:extLst>
              <a:ext uri="{FF2B5EF4-FFF2-40B4-BE49-F238E27FC236}">
                <a16:creationId xmlns:a16="http://schemas.microsoft.com/office/drawing/2014/main" id="{DB567CFE-9E7F-AEF7-88A9-1E62F44CB4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5640" y="5177704"/>
            <a:ext cx="2663418" cy="1963861"/>
          </a:xfrm>
          <a:prstGeom prst="rect">
            <a:avLst/>
          </a:prstGeom>
        </p:spPr>
      </p:pic>
      <p:pic>
        <p:nvPicPr>
          <p:cNvPr id="16" name="図 15">
            <a:extLst>
              <a:ext uri="{FF2B5EF4-FFF2-40B4-BE49-F238E27FC236}">
                <a16:creationId xmlns:a16="http://schemas.microsoft.com/office/drawing/2014/main" id="{E17FC414-1648-5EA5-C59B-FBCBCA2B7E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177704"/>
            <a:ext cx="2305640" cy="1951725"/>
          </a:xfrm>
          <a:prstGeom prst="rect">
            <a:avLst/>
          </a:prstGeom>
        </p:spPr>
      </p:pic>
      <p:sp>
        <p:nvSpPr>
          <p:cNvPr id="10" name="正方形/長方形 9">
            <a:extLst>
              <a:ext uri="{FF2B5EF4-FFF2-40B4-BE49-F238E27FC236}">
                <a16:creationId xmlns:a16="http://schemas.microsoft.com/office/drawing/2014/main" id="{10BCB146-8B7C-8382-1D3E-031515C07D6A}"/>
              </a:ext>
            </a:extLst>
          </p:cNvPr>
          <p:cNvSpPr/>
          <p:nvPr/>
        </p:nvSpPr>
        <p:spPr>
          <a:xfrm>
            <a:off x="-1046" y="7129429"/>
            <a:ext cx="6859046" cy="2767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338"/>
              </a:spcAft>
            </a:pPr>
            <a:r>
              <a:rPr lang="ja-JP" altLang="en-US"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en-US" altLang="ja-JP"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2024</a:t>
            </a:r>
            <a:r>
              <a:rPr lang="ja-JP" altLang="en-US"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年</a:t>
            </a:r>
            <a:r>
              <a:rPr lang="en-US" altLang="ja-JP"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4</a:t>
            </a:r>
            <a:r>
              <a:rPr lang="ja-JP" altLang="en-US"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月、旧鴻池本社営業所（東大阪市）及び旧美原営業所（堺市美原区）は、お客様の事業規模拡大のニーズにお応えすべく、また、経費削減、従業員の管理等の更なる適正化を図る為、大阪府内２つの営業所を集約して松原市の新倉庫へ移転いたしました。</a:t>
            </a:r>
            <a:endParaRPr lang="en-US" altLang="ja-JP"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spcAft>
                <a:spcPts val="338"/>
              </a:spcAft>
            </a:pPr>
            <a:r>
              <a:rPr lang="ja-JP" altLang="en-US"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立地は、近畿自動車道をはじめ、複数の高速道路が利用可能であり、大阪市内・関西圏広域へのアクセスも良好です。</a:t>
            </a:r>
            <a:endParaRPr lang="en-US" altLang="ja-JP"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spcAft>
                <a:spcPts val="338"/>
              </a:spcAft>
            </a:pPr>
            <a:r>
              <a:rPr lang="ja-JP" altLang="en-US"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松原倉庫では、大手紙類（オムツ／ペーパータオル／マスク等）メーカー様の保管・入出庫を行っています。安全を第一優先として掲げており、また、移動ラックやネスラックを用いて無駄無く作業効率の良い作業を日々心掛けております。</a:t>
            </a:r>
            <a:endParaRPr lang="en-US" altLang="ja-JP"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spcAft>
                <a:spcPts val="338"/>
              </a:spcAft>
            </a:pPr>
            <a:r>
              <a:rPr lang="ja-JP" altLang="en-US"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配送は主に近畿２府４県の病院／介護施設への小口共同配送に特化しており、他社にはない納品スキルを以って更なる高品質を目指して日々努力しております。</a:t>
            </a:r>
            <a:endParaRPr lang="en-US" altLang="ja-JP"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nSpc>
                <a:spcPct val="150000"/>
              </a:lnSpc>
              <a:spcAft>
                <a:spcPts val="338"/>
              </a:spcAft>
            </a:pPr>
            <a:r>
              <a:rPr lang="ja-JP" altLang="en-US"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所有台数 ： </a:t>
            </a:r>
            <a:r>
              <a:rPr lang="en-US" altLang="ja-JP"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2tw</a:t>
            </a:r>
            <a:r>
              <a:rPr lang="ja-JP" altLang="en-US"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車</a:t>
            </a:r>
            <a:r>
              <a:rPr lang="en-US" altLang="ja-JP"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19</a:t>
            </a:r>
            <a:r>
              <a:rPr lang="ja-JP" altLang="en-US"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台、軽</a:t>
            </a:r>
            <a:r>
              <a:rPr lang="en-US" altLang="ja-JP"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4</a:t>
            </a:r>
            <a:r>
              <a:rPr lang="ja-JP" altLang="en-US"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台</a:t>
            </a:r>
            <a:endParaRPr lang="en-US" altLang="ja-JP" sz="1400"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95823B7B-4DEA-6C9E-85CB-8D7F03726D88}"/>
              </a:ext>
            </a:extLst>
          </p:cNvPr>
          <p:cNvPicPr>
            <a:picLocks noChangeAspect="1"/>
          </p:cNvPicPr>
          <p:nvPr/>
        </p:nvPicPr>
        <p:blipFill>
          <a:blip r:embed="rId8"/>
          <a:stretch>
            <a:fillRect/>
          </a:stretch>
        </p:blipFill>
        <p:spPr>
          <a:xfrm>
            <a:off x="4695326" y="3952880"/>
            <a:ext cx="2127847" cy="1224821"/>
          </a:xfrm>
          <a:prstGeom prst="rect">
            <a:avLst/>
          </a:prstGeom>
          <a:effectLst>
            <a:softEdge rad="165100"/>
          </a:effectLst>
        </p:spPr>
      </p:pic>
    </p:spTree>
    <p:extLst>
      <p:ext uri="{BB962C8B-B14F-4D97-AF65-F5344CB8AC3E}">
        <p14:creationId xmlns:p14="http://schemas.microsoft.com/office/powerpoint/2010/main" val="2588245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79000">
              <a:srgbClr val="227FBF"/>
            </a:gs>
            <a:gs pos="31000">
              <a:srgbClr val="448EBE"/>
            </a:gs>
            <a:gs pos="100000">
              <a:srgbClr val="0070C0"/>
            </a:gs>
          </a:gsLst>
          <a:lin ang="612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C062AA-132D-FA47-3BD5-13232126510F}"/>
              </a:ext>
            </a:extLst>
          </p:cNvPr>
          <p:cNvSpPr>
            <a:spLocks noGrp="1"/>
          </p:cNvSpPr>
          <p:nvPr>
            <p:ph type="title"/>
          </p:nvPr>
        </p:nvSpPr>
        <p:spPr>
          <a:xfrm>
            <a:off x="107414" y="249098"/>
            <a:ext cx="3714750" cy="626658"/>
          </a:xfrm>
        </p:spPr>
        <p:txBody>
          <a:bodyPr>
            <a:noAutofit/>
          </a:bodyPr>
          <a:lstStyle/>
          <a:p>
            <a:r>
              <a:rPr lang="ja-JP" altLang="en-US" sz="3200" dirty="0"/>
              <a:t>①ドライバー職</a:t>
            </a:r>
          </a:p>
        </p:txBody>
      </p:sp>
      <p:sp>
        <p:nvSpPr>
          <p:cNvPr id="81" name="テキスト ボックス 80">
            <a:extLst>
              <a:ext uri="{FF2B5EF4-FFF2-40B4-BE49-F238E27FC236}">
                <a16:creationId xmlns:a16="http://schemas.microsoft.com/office/drawing/2014/main" id="{6417EFFA-9B63-3839-BE40-F37BBD71BE78}"/>
              </a:ext>
            </a:extLst>
          </p:cNvPr>
          <p:cNvSpPr txBox="1"/>
          <p:nvPr/>
        </p:nvSpPr>
        <p:spPr>
          <a:xfrm>
            <a:off x="259306" y="1698445"/>
            <a:ext cx="6373505" cy="2492990"/>
          </a:xfrm>
          <a:prstGeom prst="rect">
            <a:avLst/>
          </a:prstGeom>
          <a:noFill/>
        </p:spPr>
        <p:txBody>
          <a:bodyPr wrap="square" rtlCol="0">
            <a:spAutoFit/>
          </a:bodyPr>
          <a:lstStyle/>
          <a:p>
            <a:r>
              <a:rPr lang="ja-JP" altLang="en-US" sz="2800" dirty="0"/>
              <a:t>・勤務時間：</a:t>
            </a:r>
            <a:r>
              <a:rPr lang="en-US" altLang="ja-JP" sz="2800" b="1" dirty="0">
                <a:solidFill>
                  <a:srgbClr val="FF0000"/>
                </a:solidFill>
                <a:effectLst>
                  <a:outerShdw blurRad="38100" dist="38100" dir="2700000" algn="tl">
                    <a:srgbClr val="000000">
                      <a:alpha val="43137"/>
                    </a:srgbClr>
                  </a:outerShdw>
                </a:effectLst>
              </a:rPr>
              <a:t>6</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00</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17</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00</a:t>
            </a:r>
          </a:p>
          <a:p>
            <a:r>
              <a:rPr lang="ja-JP" altLang="en-US" dirty="0"/>
              <a:t>　　</a:t>
            </a:r>
            <a:r>
              <a:rPr lang="en-US" altLang="ja-JP" dirty="0"/>
              <a:t>※</a:t>
            </a:r>
            <a:r>
              <a:rPr lang="ja-JP" altLang="en-US" dirty="0"/>
              <a:t>配達エリアにより出発（出社）時間が異なります。</a:t>
            </a:r>
            <a:endParaRPr lang="en-US" altLang="ja-JP" dirty="0"/>
          </a:p>
          <a:p>
            <a:r>
              <a:rPr lang="ja-JP" altLang="en-US" sz="2800" dirty="0"/>
              <a:t>・休日・休暇：</a:t>
            </a:r>
            <a:r>
              <a:rPr lang="ja-JP" altLang="en-US" sz="2800" b="1" dirty="0">
                <a:solidFill>
                  <a:srgbClr val="FF0000"/>
                </a:solidFill>
                <a:effectLst>
                  <a:outerShdw blurRad="38100" dist="38100" dir="2700000" algn="tl">
                    <a:srgbClr val="000000">
                      <a:alpha val="43137"/>
                    </a:srgbClr>
                  </a:outerShdw>
                </a:effectLst>
              </a:rPr>
              <a:t>土・日・祝</a:t>
            </a:r>
            <a:endParaRPr lang="en-US" altLang="ja-JP" sz="2800" b="1" dirty="0">
              <a:solidFill>
                <a:srgbClr val="FF0000"/>
              </a:solidFill>
              <a:effectLst>
                <a:outerShdw blurRad="38100" dist="38100" dir="2700000" algn="tl">
                  <a:srgbClr val="000000">
                    <a:alpha val="43137"/>
                  </a:srgbClr>
                </a:outerShdw>
              </a:effectLst>
            </a:endParaRPr>
          </a:p>
          <a:p>
            <a:r>
              <a:rPr lang="ja-JP" altLang="en-US" dirty="0"/>
              <a:t>　　</a:t>
            </a:r>
            <a:r>
              <a:rPr lang="en-US" altLang="ja-JP" dirty="0"/>
              <a:t>※</a:t>
            </a:r>
            <a:r>
              <a:rPr lang="ja-JP" altLang="en-US" dirty="0"/>
              <a:t>土曜隔週休み　</a:t>
            </a:r>
            <a:r>
              <a:rPr lang="en-US" altLang="ja-JP" dirty="0"/>
              <a:t>※</a:t>
            </a:r>
            <a:r>
              <a:rPr lang="ja-JP" altLang="en-US" dirty="0"/>
              <a:t>有給休暇　</a:t>
            </a:r>
            <a:r>
              <a:rPr lang="en-US" altLang="ja-JP" dirty="0"/>
              <a:t>※</a:t>
            </a:r>
            <a:r>
              <a:rPr lang="ja-JP" altLang="en-US" dirty="0"/>
              <a:t>年間休日</a:t>
            </a:r>
            <a:r>
              <a:rPr lang="en-US" altLang="ja-JP" dirty="0"/>
              <a:t>105</a:t>
            </a:r>
            <a:r>
              <a:rPr lang="ja-JP" altLang="en-US" dirty="0"/>
              <a:t>日</a:t>
            </a:r>
            <a:endParaRPr lang="en-US" altLang="ja-JP" dirty="0"/>
          </a:p>
          <a:p>
            <a:r>
              <a:rPr lang="ja-JP" altLang="en-US" sz="2800" dirty="0"/>
              <a:t>・給与：</a:t>
            </a:r>
            <a:r>
              <a:rPr lang="ja-JP" altLang="en-US" sz="2800" b="1" dirty="0">
                <a:solidFill>
                  <a:srgbClr val="FF0000"/>
                </a:solidFill>
                <a:effectLst>
                  <a:outerShdw blurRad="38100" dist="38100" dir="2700000" algn="tl">
                    <a:srgbClr val="000000">
                      <a:alpha val="43137"/>
                    </a:srgbClr>
                  </a:outerShdw>
                </a:effectLst>
              </a:rPr>
              <a:t>月給</a:t>
            </a:r>
            <a:r>
              <a:rPr lang="en-US" altLang="ja-JP" sz="2800" b="1" dirty="0">
                <a:solidFill>
                  <a:srgbClr val="FF0000"/>
                </a:solidFill>
                <a:effectLst>
                  <a:outerShdw blurRad="38100" dist="38100" dir="2700000" algn="tl">
                    <a:srgbClr val="000000">
                      <a:alpha val="43137"/>
                    </a:srgbClr>
                  </a:outerShdw>
                </a:effectLst>
              </a:rPr>
              <a:t>27.4</a:t>
            </a:r>
            <a:r>
              <a:rPr lang="ja-JP" altLang="en-US" sz="2800" b="1" dirty="0">
                <a:solidFill>
                  <a:srgbClr val="FF0000"/>
                </a:solidFill>
                <a:effectLst>
                  <a:outerShdw blurRad="38100" dist="38100" dir="2700000" algn="tl">
                    <a:srgbClr val="000000">
                      <a:alpha val="43137"/>
                    </a:srgbClr>
                  </a:outerShdw>
                </a:effectLst>
              </a:rPr>
              <a:t>万～</a:t>
            </a:r>
            <a:r>
              <a:rPr lang="en-US" altLang="ja-JP" sz="2800" b="1" dirty="0">
                <a:solidFill>
                  <a:srgbClr val="FF0000"/>
                </a:solidFill>
                <a:effectLst>
                  <a:outerShdw blurRad="38100" dist="38100" dir="2700000" algn="tl">
                    <a:srgbClr val="000000">
                      <a:alpha val="43137"/>
                    </a:srgbClr>
                  </a:outerShdw>
                </a:effectLst>
              </a:rPr>
              <a:t>30.5</a:t>
            </a:r>
            <a:r>
              <a:rPr lang="ja-JP" altLang="en-US" sz="2800" b="1" dirty="0">
                <a:solidFill>
                  <a:srgbClr val="FF0000"/>
                </a:solidFill>
                <a:effectLst>
                  <a:outerShdw blurRad="38100" dist="38100" dir="2700000" algn="tl">
                    <a:srgbClr val="000000">
                      <a:alpha val="43137"/>
                    </a:srgbClr>
                  </a:outerShdw>
                </a:effectLst>
              </a:rPr>
              <a:t>万</a:t>
            </a:r>
            <a:endParaRPr lang="en-US" altLang="ja-JP" sz="2800" b="1" dirty="0">
              <a:solidFill>
                <a:srgbClr val="FF0000"/>
              </a:solidFill>
              <a:effectLst>
                <a:outerShdw blurRad="38100" dist="38100" dir="2700000" algn="tl">
                  <a:srgbClr val="000000">
                    <a:alpha val="43137"/>
                  </a:srgbClr>
                </a:outerShdw>
              </a:effectLst>
            </a:endParaRPr>
          </a:p>
          <a:p>
            <a:r>
              <a:rPr lang="ja-JP" altLang="en-US" dirty="0"/>
              <a:t>　　</a:t>
            </a:r>
            <a:r>
              <a:rPr lang="en-US" altLang="ja-JP" dirty="0"/>
              <a:t>※</a:t>
            </a:r>
            <a:r>
              <a:rPr lang="ja-JP" altLang="en-US" dirty="0"/>
              <a:t>交通費一部支給　</a:t>
            </a:r>
            <a:r>
              <a:rPr lang="en-US" altLang="ja-JP" dirty="0"/>
              <a:t>※</a:t>
            </a:r>
            <a:r>
              <a:rPr lang="ja-JP" altLang="en-US" dirty="0"/>
              <a:t>給与幅は経験・能力による</a:t>
            </a:r>
            <a:endParaRPr lang="en-US" altLang="ja-JP" dirty="0"/>
          </a:p>
          <a:p>
            <a:r>
              <a:rPr lang="ja-JP" altLang="en-US" dirty="0"/>
              <a:t>　　</a:t>
            </a:r>
            <a:r>
              <a:rPr lang="en-US" altLang="ja-JP" dirty="0"/>
              <a:t>※</a:t>
            </a:r>
            <a:r>
              <a:rPr lang="ja-JP" altLang="en-US" dirty="0"/>
              <a:t>固定残業代（月</a:t>
            </a:r>
            <a:r>
              <a:rPr lang="en-US" altLang="ja-JP" dirty="0"/>
              <a:t>40</a:t>
            </a:r>
            <a:r>
              <a:rPr lang="ja-JP" altLang="en-US" dirty="0"/>
              <a:t>時間 </a:t>
            </a:r>
            <a:r>
              <a:rPr lang="en-US" altLang="ja-JP" dirty="0"/>
              <a:t>61,520</a:t>
            </a:r>
            <a:r>
              <a:rPr lang="ja-JP" altLang="en-US" dirty="0"/>
              <a:t>円～）超過別途</a:t>
            </a:r>
            <a:endParaRPr lang="en-US" altLang="ja-JP" dirty="0"/>
          </a:p>
        </p:txBody>
      </p:sp>
      <p:sp>
        <p:nvSpPr>
          <p:cNvPr id="82" name="テキスト ボックス 81">
            <a:extLst>
              <a:ext uri="{FF2B5EF4-FFF2-40B4-BE49-F238E27FC236}">
                <a16:creationId xmlns:a16="http://schemas.microsoft.com/office/drawing/2014/main" id="{DE97F740-7582-16DC-4899-969F89E8A9E2}"/>
              </a:ext>
            </a:extLst>
          </p:cNvPr>
          <p:cNvSpPr txBox="1"/>
          <p:nvPr/>
        </p:nvSpPr>
        <p:spPr>
          <a:xfrm>
            <a:off x="597544" y="4363643"/>
            <a:ext cx="6035267" cy="2431435"/>
          </a:xfrm>
          <a:prstGeom prst="rect">
            <a:avLst/>
          </a:prstGeom>
          <a:noFill/>
        </p:spPr>
        <p:txBody>
          <a:bodyPr wrap="square" rtlCol="0">
            <a:spAutoFit/>
          </a:bodyPr>
          <a:lstStyle/>
          <a:p>
            <a:r>
              <a:rPr lang="ja-JP" altLang="en-US" sz="2800" dirty="0"/>
              <a:t>～配送範囲～</a:t>
            </a:r>
            <a:endParaRPr lang="en-US" altLang="ja-JP" sz="2800" dirty="0"/>
          </a:p>
          <a:p>
            <a:r>
              <a:rPr lang="ja-JP" altLang="en-US" sz="2400" dirty="0"/>
              <a:t>　　大阪府下・一部兵庫圏内の</a:t>
            </a:r>
            <a:endParaRPr lang="en-US" altLang="ja-JP" sz="2400" dirty="0"/>
          </a:p>
          <a:p>
            <a:r>
              <a:rPr lang="ja-JP" altLang="en-US" sz="2400" dirty="0"/>
              <a:t>　　病院施設等への衛生商品配送</a:t>
            </a:r>
            <a:endParaRPr lang="en-US" altLang="ja-JP" sz="2400" dirty="0"/>
          </a:p>
          <a:p>
            <a:r>
              <a:rPr lang="ja-JP" altLang="en-US" sz="2800" dirty="0"/>
              <a:t>～配送商品～</a:t>
            </a:r>
            <a:endParaRPr lang="en-US" altLang="ja-JP" sz="2800" dirty="0"/>
          </a:p>
          <a:p>
            <a:r>
              <a:rPr lang="ja-JP" altLang="en-US" sz="2400" dirty="0"/>
              <a:t>　　紙おむつ・ペーパー類、</a:t>
            </a:r>
            <a:endParaRPr lang="en-US" altLang="ja-JP" sz="2400" dirty="0"/>
          </a:p>
          <a:p>
            <a:r>
              <a:rPr lang="ja-JP" altLang="en-US" sz="2400" dirty="0"/>
              <a:t>　　ウエットティッシュ等　</a:t>
            </a:r>
            <a:endParaRPr lang="en-US" altLang="ja-JP" sz="2400" dirty="0"/>
          </a:p>
        </p:txBody>
      </p:sp>
      <p:sp>
        <p:nvSpPr>
          <p:cNvPr id="83" name="テキスト ボックス 82">
            <a:extLst>
              <a:ext uri="{FF2B5EF4-FFF2-40B4-BE49-F238E27FC236}">
                <a16:creationId xmlns:a16="http://schemas.microsoft.com/office/drawing/2014/main" id="{F23C0F91-5BB1-0A0E-6BB5-D40FFA41A058}"/>
              </a:ext>
            </a:extLst>
          </p:cNvPr>
          <p:cNvSpPr txBox="1"/>
          <p:nvPr/>
        </p:nvSpPr>
        <p:spPr>
          <a:xfrm>
            <a:off x="597545" y="6947274"/>
            <a:ext cx="6035267" cy="2677656"/>
          </a:xfrm>
          <a:prstGeom prst="rect">
            <a:avLst/>
          </a:prstGeom>
          <a:noFill/>
        </p:spPr>
        <p:txBody>
          <a:bodyPr wrap="square" rtlCol="0">
            <a:spAutoFit/>
          </a:bodyPr>
          <a:lstStyle/>
          <a:p>
            <a:r>
              <a:rPr lang="ja-JP" altLang="en-US" sz="2800" b="1" dirty="0">
                <a:solidFill>
                  <a:srgbClr val="FFC000"/>
                </a:solidFill>
              </a:rPr>
              <a:t>　　★　福利厚生　★</a:t>
            </a:r>
            <a:endParaRPr lang="en-US" altLang="ja-JP" sz="2800" b="1" dirty="0">
              <a:solidFill>
                <a:srgbClr val="FFC000"/>
              </a:solidFill>
            </a:endParaRPr>
          </a:p>
          <a:p>
            <a:r>
              <a:rPr lang="ja-JP" altLang="en-US" sz="2000" dirty="0"/>
              <a:t>●交通費支給（社内規定有）車通勤可</a:t>
            </a:r>
            <a:endParaRPr lang="en-US" altLang="ja-JP" sz="2000" dirty="0"/>
          </a:p>
          <a:p>
            <a:r>
              <a:rPr lang="ja-JP" altLang="en-US" sz="2000" dirty="0"/>
              <a:t>●福利厚生サービス「ﾍﾞﾈﾌｨｯﾄｽﾃｰｼｮﾝ」導入</a:t>
            </a:r>
            <a:endParaRPr lang="en-US" altLang="ja-JP" sz="2000" dirty="0"/>
          </a:p>
          <a:p>
            <a:r>
              <a:rPr lang="ja-JP" altLang="en-US" sz="2000" dirty="0"/>
              <a:t>●昇給あり、賞与年</a:t>
            </a:r>
            <a:r>
              <a:rPr lang="en-US" altLang="ja-JP" sz="2000" dirty="0"/>
              <a:t>2</a:t>
            </a:r>
            <a:r>
              <a:rPr lang="ja-JP" altLang="en-US" sz="2000" dirty="0"/>
              <a:t>回（業績による）</a:t>
            </a:r>
            <a:endParaRPr lang="en-US" altLang="ja-JP" sz="2000" dirty="0"/>
          </a:p>
          <a:p>
            <a:r>
              <a:rPr lang="ja-JP" altLang="en-US" sz="2000" dirty="0"/>
              <a:t>●社会保険完備</a:t>
            </a:r>
            <a:endParaRPr lang="en-US" altLang="ja-JP" sz="2000" dirty="0"/>
          </a:p>
          <a:p>
            <a:r>
              <a:rPr lang="ja-JP" altLang="en-US" sz="2000" dirty="0"/>
              <a:t>●制服貸与（上下セット）、スマホ貸与</a:t>
            </a:r>
            <a:endParaRPr lang="en-US" altLang="ja-JP" sz="2000" dirty="0"/>
          </a:p>
          <a:p>
            <a:r>
              <a:rPr lang="ja-JP" altLang="en-US" sz="2000" dirty="0"/>
              <a:t>●定年制度あり（</a:t>
            </a:r>
            <a:r>
              <a:rPr lang="en-US" altLang="ja-JP" sz="2000" dirty="0"/>
              <a:t>60</a:t>
            </a:r>
            <a:r>
              <a:rPr lang="ja-JP" altLang="en-US" sz="2000" dirty="0"/>
              <a:t>歳）再雇用制度（</a:t>
            </a:r>
            <a:r>
              <a:rPr lang="en-US" altLang="ja-JP" sz="2000" dirty="0"/>
              <a:t>65</a:t>
            </a:r>
            <a:r>
              <a:rPr lang="ja-JP" altLang="en-US" sz="2000" dirty="0"/>
              <a:t>歳）</a:t>
            </a:r>
            <a:endParaRPr lang="en-US" altLang="ja-JP" sz="2000" dirty="0"/>
          </a:p>
          <a:p>
            <a:r>
              <a:rPr lang="ja-JP" altLang="en-US" sz="2000" dirty="0"/>
              <a:t>●退職金制度有</a:t>
            </a:r>
            <a:endParaRPr lang="en-US" altLang="ja-JP" sz="2000" dirty="0"/>
          </a:p>
        </p:txBody>
      </p:sp>
      <p:sp>
        <p:nvSpPr>
          <p:cNvPr id="84" name="テキスト ボックス 83">
            <a:extLst>
              <a:ext uri="{FF2B5EF4-FFF2-40B4-BE49-F238E27FC236}">
                <a16:creationId xmlns:a16="http://schemas.microsoft.com/office/drawing/2014/main" id="{FAD04BCF-D9E8-2781-2BEA-F94F19A910AD}"/>
              </a:ext>
            </a:extLst>
          </p:cNvPr>
          <p:cNvSpPr txBox="1"/>
          <p:nvPr/>
        </p:nvSpPr>
        <p:spPr>
          <a:xfrm>
            <a:off x="107414" y="1069268"/>
            <a:ext cx="4738805" cy="584775"/>
          </a:xfrm>
          <a:prstGeom prst="rect">
            <a:avLst/>
          </a:prstGeom>
          <a:noFill/>
        </p:spPr>
        <p:txBody>
          <a:bodyPr wrap="square" rtlCol="0">
            <a:spAutoFit/>
          </a:bodyPr>
          <a:lstStyle/>
          <a:p>
            <a:r>
              <a:rPr lang="ja-JP" altLang="en-US" sz="3200" dirty="0"/>
              <a:t>■</a:t>
            </a:r>
            <a:r>
              <a:rPr lang="ja-JP" altLang="en-US" sz="3200" b="1" dirty="0">
                <a:effectLst>
                  <a:outerShdw blurRad="38100" dist="38100" dir="2700000" algn="tl">
                    <a:srgbClr val="000000">
                      <a:alpha val="43137"/>
                    </a:srgbClr>
                  </a:outerShdw>
                </a:effectLst>
              </a:rPr>
              <a:t>２ｔ車両、４ｔ車両</a:t>
            </a:r>
            <a:endParaRPr lang="en-US" altLang="ja-JP"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24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30000">
              <a:srgbClr val="227FBF"/>
            </a:gs>
            <a:gs pos="64000">
              <a:srgbClr val="448EBE"/>
            </a:gs>
            <a:gs pos="100000">
              <a:srgbClr val="0070C0"/>
            </a:gs>
          </a:gsLst>
          <a:lin ang="6120000" scaled="1"/>
        </a:gradFill>
        <a:effectLst/>
      </p:bgPr>
    </p:bg>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A74D275-8EC0-904D-9B3A-5296F63172CA}"/>
              </a:ext>
            </a:extLst>
          </p:cNvPr>
          <p:cNvSpPr txBox="1">
            <a:spLocks/>
          </p:cNvSpPr>
          <p:nvPr/>
        </p:nvSpPr>
        <p:spPr>
          <a:xfrm>
            <a:off x="242246" y="82272"/>
            <a:ext cx="4132162" cy="626658"/>
          </a:xfrm>
          <a:prstGeom prst="rect">
            <a:avLst/>
          </a:prstGeom>
          <a:effectLst/>
        </p:spPr>
        <p:txBody>
          <a:bodyPr vert="horz" lIns="91440" tIns="45720" rIns="91440" bIns="45720" rtlCol="0" anchor="ctr">
            <a:noAutofit/>
          </a:bodyPr>
          <a:lstStyle>
            <a:lvl1pPr algn="l" defTabSz="342900" rtl="0" eaLnBrk="1" latinLnBrk="0" hangingPunct="1">
              <a:spcBef>
                <a:spcPct val="0"/>
              </a:spcBef>
              <a:buNone/>
              <a:defRPr kumimoji="1" sz="24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②倉庫作業員</a:t>
            </a:r>
            <a:endParaRPr lang="en-US" altLang="ja-JP" sz="3200" dirty="0"/>
          </a:p>
        </p:txBody>
      </p:sp>
      <p:sp>
        <p:nvSpPr>
          <p:cNvPr id="31" name="テキスト ボックス 30">
            <a:extLst>
              <a:ext uri="{FF2B5EF4-FFF2-40B4-BE49-F238E27FC236}">
                <a16:creationId xmlns:a16="http://schemas.microsoft.com/office/drawing/2014/main" id="{63D29CBF-F215-E0C3-FD16-F417B29839FB}"/>
              </a:ext>
            </a:extLst>
          </p:cNvPr>
          <p:cNvSpPr txBox="1"/>
          <p:nvPr/>
        </p:nvSpPr>
        <p:spPr>
          <a:xfrm>
            <a:off x="242246" y="584649"/>
            <a:ext cx="6373505" cy="3847207"/>
          </a:xfrm>
          <a:prstGeom prst="rect">
            <a:avLst/>
          </a:prstGeom>
          <a:noFill/>
        </p:spPr>
        <p:txBody>
          <a:bodyPr wrap="square" rtlCol="0">
            <a:spAutoFit/>
          </a:bodyPr>
          <a:lstStyle/>
          <a:p>
            <a:r>
              <a:rPr lang="en-US" altLang="ja-JP" sz="3200" b="1" dirty="0">
                <a:effectLst>
                  <a:outerShdw blurRad="38100" dist="38100" dir="2700000" algn="tl">
                    <a:srgbClr val="000000">
                      <a:alpha val="43137"/>
                    </a:srgbClr>
                  </a:outerShdw>
                </a:effectLst>
              </a:rPr>
              <a:t>【</a:t>
            </a:r>
            <a:r>
              <a:rPr lang="ja-JP" altLang="en-US" sz="3200" b="1" dirty="0">
                <a:effectLst>
                  <a:outerShdw blurRad="38100" dist="38100" dir="2700000" algn="tl">
                    <a:srgbClr val="000000">
                      <a:alpha val="43137"/>
                    </a:srgbClr>
                  </a:outerShdw>
                </a:effectLst>
              </a:rPr>
              <a:t>１</a:t>
            </a:r>
            <a:r>
              <a:rPr lang="en-US" altLang="ja-JP" sz="3200" b="1" dirty="0">
                <a:effectLst>
                  <a:outerShdw blurRad="38100" dist="38100" dir="2700000" algn="tl">
                    <a:srgbClr val="000000">
                      <a:alpha val="43137"/>
                    </a:srgbClr>
                  </a:outerShdw>
                </a:effectLst>
              </a:rPr>
              <a:t>】</a:t>
            </a:r>
            <a:r>
              <a:rPr lang="ja-JP" altLang="en-US" sz="3200" b="1" dirty="0">
                <a:effectLst>
                  <a:outerShdw blurRad="38100" dist="38100" dir="2700000" algn="tl">
                    <a:srgbClr val="000000">
                      <a:alpha val="43137"/>
                    </a:srgbClr>
                  </a:outerShdw>
                </a:effectLst>
              </a:rPr>
              <a:t>日勤</a:t>
            </a:r>
            <a:endParaRPr lang="en-US" altLang="ja-JP" sz="3200" b="1" dirty="0">
              <a:effectLst>
                <a:outerShdw blurRad="38100" dist="38100" dir="2700000" algn="tl">
                  <a:srgbClr val="000000">
                    <a:alpha val="43137"/>
                  </a:srgbClr>
                </a:outerShdw>
              </a:effectLst>
            </a:endParaRPr>
          </a:p>
          <a:p>
            <a:r>
              <a:rPr lang="ja-JP" altLang="en-US" sz="2800" dirty="0"/>
              <a:t>・勤務時間：</a:t>
            </a:r>
            <a:r>
              <a:rPr lang="en-US" altLang="ja-JP" sz="2800" b="1" dirty="0">
                <a:solidFill>
                  <a:srgbClr val="FF0000"/>
                </a:solidFill>
                <a:effectLst>
                  <a:outerShdw blurRad="38100" dist="38100" dir="2700000" algn="tl">
                    <a:srgbClr val="000000">
                      <a:alpha val="43137"/>
                    </a:srgbClr>
                  </a:outerShdw>
                </a:effectLst>
              </a:rPr>
              <a:t>8</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00</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17</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00</a:t>
            </a:r>
          </a:p>
          <a:p>
            <a:r>
              <a:rPr lang="ja-JP" altLang="en-US" sz="2800" b="1" dirty="0">
                <a:solidFill>
                  <a:srgbClr val="FF0000"/>
                </a:solidFill>
                <a:effectLst>
                  <a:outerShdw blurRad="38100" dist="38100" dir="2700000" algn="tl">
                    <a:srgbClr val="000000">
                      <a:alpha val="43137"/>
                    </a:srgbClr>
                  </a:outerShdw>
                </a:effectLst>
              </a:rPr>
              <a:t>　　　　　　</a:t>
            </a:r>
            <a:r>
              <a:rPr lang="en-US" altLang="ja-JP" sz="2800" b="1" dirty="0">
                <a:solidFill>
                  <a:srgbClr val="FF0000"/>
                </a:solidFill>
                <a:effectLst>
                  <a:outerShdw blurRad="38100" dist="38100" dir="2700000" algn="tl">
                    <a:srgbClr val="000000">
                      <a:alpha val="43137"/>
                    </a:srgbClr>
                  </a:outerShdw>
                </a:effectLst>
              </a:rPr>
              <a:t>10</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00</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19</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00</a:t>
            </a:r>
          </a:p>
          <a:p>
            <a:r>
              <a:rPr lang="ja-JP" altLang="en-US" sz="2800" b="1" dirty="0">
                <a:solidFill>
                  <a:srgbClr val="FF0000"/>
                </a:solidFill>
                <a:effectLst>
                  <a:outerShdw blurRad="38100" dist="38100" dir="2700000" algn="tl">
                    <a:srgbClr val="000000">
                      <a:alpha val="43137"/>
                    </a:srgbClr>
                  </a:outerShdw>
                </a:effectLst>
              </a:rPr>
              <a:t>　　　　　　</a:t>
            </a:r>
            <a:r>
              <a:rPr lang="en-US" altLang="ja-JP" sz="2800" b="1" dirty="0">
                <a:solidFill>
                  <a:srgbClr val="FF0000"/>
                </a:solidFill>
                <a:effectLst>
                  <a:outerShdw blurRad="38100" dist="38100" dir="2700000" algn="tl">
                    <a:srgbClr val="000000">
                      <a:alpha val="43137"/>
                    </a:srgbClr>
                  </a:outerShdw>
                </a:effectLst>
              </a:rPr>
              <a:t>13</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00</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22</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00</a:t>
            </a:r>
          </a:p>
          <a:p>
            <a:r>
              <a:rPr lang="ja-JP" altLang="en-US" dirty="0"/>
              <a:t>　　</a:t>
            </a:r>
            <a:r>
              <a:rPr lang="en-US" altLang="ja-JP" dirty="0"/>
              <a:t>※</a:t>
            </a:r>
            <a:r>
              <a:rPr lang="ja-JP" altLang="en-US" dirty="0"/>
              <a:t>シフト制ではありません。残業月</a:t>
            </a:r>
            <a:r>
              <a:rPr lang="en-US" altLang="ja-JP" dirty="0"/>
              <a:t>20</a:t>
            </a:r>
            <a:r>
              <a:rPr lang="ja-JP" altLang="en-US" dirty="0"/>
              <a:t>時間程度</a:t>
            </a:r>
            <a:endParaRPr lang="en-US" altLang="ja-JP" dirty="0"/>
          </a:p>
          <a:p>
            <a:r>
              <a:rPr lang="ja-JP" altLang="en-US" sz="2800" dirty="0"/>
              <a:t>・休日・休暇：</a:t>
            </a:r>
            <a:r>
              <a:rPr lang="ja-JP" altLang="en-US" sz="2800" b="1" dirty="0">
                <a:solidFill>
                  <a:srgbClr val="FF0000"/>
                </a:solidFill>
                <a:effectLst>
                  <a:outerShdw blurRad="38100" dist="38100" dir="2700000" algn="tl">
                    <a:srgbClr val="000000">
                      <a:alpha val="43137"/>
                    </a:srgbClr>
                  </a:outerShdw>
                </a:effectLst>
              </a:rPr>
              <a:t>土・日・祝</a:t>
            </a:r>
            <a:endParaRPr lang="en-US" altLang="ja-JP" sz="2800" b="1" dirty="0">
              <a:solidFill>
                <a:srgbClr val="FF0000"/>
              </a:solidFill>
              <a:effectLst>
                <a:outerShdw blurRad="38100" dist="38100" dir="2700000" algn="tl">
                  <a:srgbClr val="000000">
                    <a:alpha val="43137"/>
                  </a:srgbClr>
                </a:outerShdw>
              </a:effectLst>
            </a:endParaRPr>
          </a:p>
          <a:p>
            <a:r>
              <a:rPr lang="ja-JP" altLang="en-US" dirty="0"/>
              <a:t>　　</a:t>
            </a:r>
            <a:r>
              <a:rPr lang="en-US" altLang="ja-JP" dirty="0"/>
              <a:t>※</a:t>
            </a:r>
            <a:r>
              <a:rPr lang="ja-JP" altLang="en-US" dirty="0"/>
              <a:t>土曜隔週休み　</a:t>
            </a:r>
            <a:r>
              <a:rPr lang="en-US" altLang="ja-JP" dirty="0"/>
              <a:t>※</a:t>
            </a:r>
            <a:r>
              <a:rPr lang="ja-JP" altLang="en-US" dirty="0"/>
              <a:t>祝日交代出勤有　</a:t>
            </a:r>
            <a:r>
              <a:rPr lang="en-US" altLang="ja-JP" dirty="0"/>
              <a:t>※</a:t>
            </a:r>
            <a:r>
              <a:rPr lang="ja-JP" altLang="en-US" dirty="0"/>
              <a:t>年間休日</a:t>
            </a:r>
            <a:r>
              <a:rPr lang="en-US" altLang="ja-JP" dirty="0"/>
              <a:t>105</a:t>
            </a:r>
            <a:r>
              <a:rPr lang="ja-JP" altLang="en-US" dirty="0"/>
              <a:t>日</a:t>
            </a:r>
            <a:endParaRPr lang="en-US" altLang="ja-JP" dirty="0"/>
          </a:p>
          <a:p>
            <a:r>
              <a:rPr lang="ja-JP" altLang="en-US" sz="2800" dirty="0"/>
              <a:t>・給与：</a:t>
            </a:r>
            <a:r>
              <a:rPr lang="ja-JP" altLang="en-US" sz="2800" b="1" dirty="0">
                <a:solidFill>
                  <a:srgbClr val="FF0000"/>
                </a:solidFill>
                <a:effectLst>
                  <a:outerShdw blurRad="38100" dist="38100" dir="2700000" algn="tl">
                    <a:srgbClr val="000000">
                      <a:alpha val="43137"/>
                    </a:srgbClr>
                  </a:outerShdw>
                </a:effectLst>
              </a:rPr>
              <a:t>月給</a:t>
            </a:r>
            <a:r>
              <a:rPr lang="en-US" altLang="ja-JP" sz="2800" b="1" dirty="0">
                <a:solidFill>
                  <a:srgbClr val="FF0000"/>
                </a:solidFill>
                <a:effectLst>
                  <a:outerShdw blurRad="38100" dist="38100" dir="2700000" algn="tl">
                    <a:srgbClr val="000000">
                      <a:alpha val="43137"/>
                    </a:srgbClr>
                  </a:outerShdw>
                </a:effectLst>
              </a:rPr>
              <a:t>22.0</a:t>
            </a:r>
            <a:r>
              <a:rPr lang="ja-JP" altLang="en-US" sz="2800" b="1" dirty="0">
                <a:solidFill>
                  <a:srgbClr val="FF0000"/>
                </a:solidFill>
                <a:effectLst>
                  <a:outerShdw blurRad="38100" dist="38100" dir="2700000" algn="tl">
                    <a:srgbClr val="000000">
                      <a:alpha val="43137"/>
                    </a:srgbClr>
                  </a:outerShdw>
                </a:effectLst>
              </a:rPr>
              <a:t>万～</a:t>
            </a:r>
            <a:r>
              <a:rPr lang="en-US" altLang="ja-JP" sz="2800" b="1" dirty="0">
                <a:solidFill>
                  <a:srgbClr val="FF0000"/>
                </a:solidFill>
                <a:effectLst>
                  <a:outerShdw blurRad="38100" dist="38100" dir="2700000" algn="tl">
                    <a:srgbClr val="000000">
                      <a:alpha val="43137"/>
                    </a:srgbClr>
                  </a:outerShdw>
                </a:effectLst>
              </a:rPr>
              <a:t>24.2</a:t>
            </a:r>
            <a:r>
              <a:rPr lang="ja-JP" altLang="en-US" sz="2800" b="1" dirty="0">
                <a:solidFill>
                  <a:srgbClr val="FF0000"/>
                </a:solidFill>
                <a:effectLst>
                  <a:outerShdw blurRad="38100" dist="38100" dir="2700000" algn="tl">
                    <a:srgbClr val="000000">
                      <a:alpha val="43137"/>
                    </a:srgbClr>
                  </a:outerShdw>
                </a:effectLst>
              </a:rPr>
              <a:t>万</a:t>
            </a:r>
            <a:endParaRPr lang="en-US" altLang="ja-JP" sz="2800" b="1" dirty="0">
              <a:solidFill>
                <a:srgbClr val="FF0000"/>
              </a:solidFill>
              <a:effectLst>
                <a:outerShdw blurRad="38100" dist="38100" dir="2700000" algn="tl">
                  <a:srgbClr val="000000">
                    <a:alpha val="43137"/>
                  </a:srgbClr>
                </a:outerShdw>
              </a:effectLst>
            </a:endParaRPr>
          </a:p>
          <a:p>
            <a:r>
              <a:rPr lang="ja-JP" altLang="en-US" dirty="0"/>
              <a:t>　　</a:t>
            </a:r>
            <a:r>
              <a:rPr lang="en-US" altLang="ja-JP" dirty="0"/>
              <a:t>※</a:t>
            </a:r>
            <a:r>
              <a:rPr lang="ja-JP" altLang="en-US" dirty="0"/>
              <a:t>交通費一部支給　</a:t>
            </a:r>
            <a:r>
              <a:rPr lang="en-US" altLang="ja-JP" dirty="0"/>
              <a:t>※</a:t>
            </a:r>
            <a:r>
              <a:rPr lang="ja-JP" altLang="en-US" dirty="0"/>
              <a:t>給与幅は経験・能力による</a:t>
            </a:r>
            <a:endParaRPr lang="en-US" altLang="ja-JP" dirty="0"/>
          </a:p>
          <a:p>
            <a:r>
              <a:rPr lang="ja-JP" altLang="en-US" dirty="0"/>
              <a:t>　　</a:t>
            </a:r>
            <a:r>
              <a:rPr lang="en-US" altLang="ja-JP" dirty="0"/>
              <a:t>※</a:t>
            </a:r>
            <a:r>
              <a:rPr lang="ja-JP" altLang="en-US" dirty="0"/>
              <a:t>残業代別途支給</a:t>
            </a:r>
            <a:endParaRPr lang="en-US" altLang="ja-JP" dirty="0"/>
          </a:p>
        </p:txBody>
      </p:sp>
      <p:sp>
        <p:nvSpPr>
          <p:cNvPr id="33" name="テキスト ボックス 32">
            <a:extLst>
              <a:ext uri="{FF2B5EF4-FFF2-40B4-BE49-F238E27FC236}">
                <a16:creationId xmlns:a16="http://schemas.microsoft.com/office/drawing/2014/main" id="{2AC9F39E-8328-79FE-CBAB-E27BD70D439F}"/>
              </a:ext>
            </a:extLst>
          </p:cNvPr>
          <p:cNvSpPr txBox="1"/>
          <p:nvPr/>
        </p:nvSpPr>
        <p:spPr>
          <a:xfrm>
            <a:off x="242246" y="4348874"/>
            <a:ext cx="6373505" cy="2985433"/>
          </a:xfrm>
          <a:prstGeom prst="rect">
            <a:avLst/>
          </a:prstGeom>
          <a:noFill/>
        </p:spPr>
        <p:txBody>
          <a:bodyPr wrap="square" rtlCol="0">
            <a:spAutoFit/>
          </a:bodyPr>
          <a:lstStyle/>
          <a:p>
            <a:r>
              <a:rPr lang="en-US" altLang="ja-JP" sz="3200" b="1" dirty="0">
                <a:effectLst>
                  <a:outerShdw blurRad="38100" dist="38100" dir="2700000" algn="tl">
                    <a:srgbClr val="000000">
                      <a:alpha val="43137"/>
                    </a:srgbClr>
                  </a:outerShdw>
                </a:effectLst>
              </a:rPr>
              <a:t>【</a:t>
            </a:r>
            <a:r>
              <a:rPr lang="ja-JP" altLang="en-US" sz="3200" b="1" dirty="0">
                <a:effectLst>
                  <a:outerShdw blurRad="38100" dist="38100" dir="2700000" algn="tl">
                    <a:srgbClr val="000000">
                      <a:alpha val="43137"/>
                    </a:srgbClr>
                  </a:outerShdw>
                </a:effectLst>
              </a:rPr>
              <a:t>２</a:t>
            </a:r>
            <a:r>
              <a:rPr lang="en-US" altLang="ja-JP" sz="3200" b="1" dirty="0">
                <a:effectLst>
                  <a:outerShdw blurRad="38100" dist="38100" dir="2700000" algn="tl">
                    <a:srgbClr val="000000">
                      <a:alpha val="43137"/>
                    </a:srgbClr>
                  </a:outerShdw>
                </a:effectLst>
              </a:rPr>
              <a:t>】</a:t>
            </a:r>
            <a:r>
              <a:rPr lang="ja-JP" altLang="en-US" sz="3200" b="1" dirty="0">
                <a:effectLst>
                  <a:outerShdw blurRad="38100" dist="38100" dir="2700000" algn="tl">
                    <a:srgbClr val="000000">
                      <a:alpha val="43137"/>
                    </a:srgbClr>
                  </a:outerShdw>
                </a:effectLst>
              </a:rPr>
              <a:t>夜勤</a:t>
            </a:r>
            <a:endParaRPr lang="en-US" altLang="ja-JP" sz="3200" b="1" dirty="0">
              <a:effectLst>
                <a:outerShdw blurRad="38100" dist="38100" dir="2700000" algn="tl">
                  <a:srgbClr val="000000">
                    <a:alpha val="43137"/>
                  </a:srgbClr>
                </a:outerShdw>
              </a:effectLst>
            </a:endParaRPr>
          </a:p>
          <a:p>
            <a:r>
              <a:rPr lang="ja-JP" altLang="en-US" sz="2800" dirty="0"/>
              <a:t>・勤務時間：</a:t>
            </a:r>
            <a:r>
              <a:rPr lang="en-US" altLang="ja-JP" sz="2800" b="1" dirty="0">
                <a:solidFill>
                  <a:srgbClr val="FF0000"/>
                </a:solidFill>
                <a:effectLst>
                  <a:outerShdw blurRad="38100" dist="38100" dir="2700000" algn="tl">
                    <a:srgbClr val="000000">
                      <a:alpha val="43137"/>
                    </a:srgbClr>
                  </a:outerShdw>
                </a:effectLst>
              </a:rPr>
              <a:t>23</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00</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8</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00</a:t>
            </a:r>
          </a:p>
          <a:p>
            <a:r>
              <a:rPr lang="ja-JP" altLang="en-US" dirty="0"/>
              <a:t>　　</a:t>
            </a:r>
            <a:r>
              <a:rPr lang="en-US" altLang="ja-JP" dirty="0"/>
              <a:t> ※</a:t>
            </a:r>
            <a:r>
              <a:rPr lang="ja-JP" altLang="en-US" dirty="0"/>
              <a:t>シフト制ではありません。残業月</a:t>
            </a:r>
            <a:r>
              <a:rPr lang="en-US" altLang="ja-JP" dirty="0"/>
              <a:t>20</a:t>
            </a:r>
            <a:r>
              <a:rPr lang="ja-JP" altLang="en-US" dirty="0"/>
              <a:t>時間程度</a:t>
            </a:r>
            <a:endParaRPr lang="en-US" altLang="ja-JP" dirty="0"/>
          </a:p>
          <a:p>
            <a:r>
              <a:rPr lang="ja-JP" altLang="en-US" sz="2800" dirty="0"/>
              <a:t>・休日・休暇：</a:t>
            </a:r>
            <a:r>
              <a:rPr lang="ja-JP" altLang="en-US" sz="2800" b="1" dirty="0">
                <a:solidFill>
                  <a:srgbClr val="FF0000"/>
                </a:solidFill>
                <a:effectLst>
                  <a:outerShdw blurRad="38100" dist="38100" dir="2700000" algn="tl">
                    <a:srgbClr val="000000">
                      <a:alpha val="43137"/>
                    </a:srgbClr>
                  </a:outerShdw>
                </a:effectLst>
              </a:rPr>
              <a:t>土・日・祝</a:t>
            </a:r>
            <a:endParaRPr lang="en-US" altLang="ja-JP" sz="2800" b="1" dirty="0">
              <a:solidFill>
                <a:srgbClr val="FF0000"/>
              </a:solidFill>
              <a:effectLst>
                <a:outerShdw blurRad="38100" dist="38100" dir="2700000" algn="tl">
                  <a:srgbClr val="000000">
                    <a:alpha val="43137"/>
                  </a:srgbClr>
                </a:outerShdw>
              </a:effectLst>
            </a:endParaRPr>
          </a:p>
          <a:p>
            <a:r>
              <a:rPr lang="ja-JP" altLang="en-US" dirty="0"/>
              <a:t>　　</a:t>
            </a:r>
            <a:r>
              <a:rPr lang="en-US" altLang="ja-JP" dirty="0"/>
              <a:t>※</a:t>
            </a:r>
            <a:r>
              <a:rPr lang="ja-JP" altLang="en-US" dirty="0"/>
              <a:t>土曜隔週休み　</a:t>
            </a:r>
            <a:r>
              <a:rPr lang="en-US" altLang="ja-JP" dirty="0"/>
              <a:t>※</a:t>
            </a:r>
            <a:r>
              <a:rPr lang="ja-JP" altLang="en-US" dirty="0"/>
              <a:t>祝日交代出勤有　</a:t>
            </a:r>
            <a:r>
              <a:rPr lang="en-US" altLang="ja-JP" dirty="0"/>
              <a:t>※</a:t>
            </a:r>
            <a:r>
              <a:rPr lang="ja-JP" altLang="en-US" dirty="0"/>
              <a:t>年間休日</a:t>
            </a:r>
            <a:r>
              <a:rPr lang="en-US" altLang="ja-JP" dirty="0"/>
              <a:t>105</a:t>
            </a:r>
            <a:r>
              <a:rPr lang="ja-JP" altLang="en-US" dirty="0"/>
              <a:t>日</a:t>
            </a:r>
            <a:endParaRPr lang="en-US" altLang="ja-JP" dirty="0"/>
          </a:p>
          <a:p>
            <a:r>
              <a:rPr lang="ja-JP" altLang="en-US" sz="2800" dirty="0"/>
              <a:t>・給与：</a:t>
            </a:r>
            <a:r>
              <a:rPr lang="ja-JP" altLang="en-US" sz="2800" b="1" dirty="0">
                <a:solidFill>
                  <a:srgbClr val="FF0000"/>
                </a:solidFill>
                <a:effectLst>
                  <a:outerShdw blurRad="38100" dist="38100" dir="2700000" algn="tl">
                    <a:srgbClr val="000000">
                      <a:alpha val="43137"/>
                    </a:srgbClr>
                  </a:outerShdw>
                </a:effectLst>
              </a:rPr>
              <a:t>月給</a:t>
            </a:r>
            <a:r>
              <a:rPr lang="en-US" altLang="ja-JP" sz="2800" b="1" dirty="0">
                <a:solidFill>
                  <a:srgbClr val="FF0000"/>
                </a:solidFill>
                <a:effectLst>
                  <a:outerShdw blurRad="38100" dist="38100" dir="2700000" algn="tl">
                    <a:srgbClr val="000000">
                      <a:alpha val="43137"/>
                    </a:srgbClr>
                  </a:outerShdw>
                </a:effectLst>
              </a:rPr>
              <a:t>25.4</a:t>
            </a:r>
            <a:r>
              <a:rPr lang="ja-JP" altLang="en-US" sz="2800" b="1" dirty="0">
                <a:solidFill>
                  <a:srgbClr val="FF0000"/>
                </a:solidFill>
                <a:effectLst>
                  <a:outerShdw blurRad="38100" dist="38100" dir="2700000" algn="tl">
                    <a:srgbClr val="000000">
                      <a:alpha val="43137"/>
                    </a:srgbClr>
                  </a:outerShdw>
                </a:effectLst>
              </a:rPr>
              <a:t>万～</a:t>
            </a:r>
            <a:r>
              <a:rPr lang="en-US" altLang="ja-JP" sz="2800" b="1" dirty="0">
                <a:solidFill>
                  <a:srgbClr val="FF0000"/>
                </a:solidFill>
                <a:effectLst>
                  <a:outerShdw blurRad="38100" dist="38100" dir="2700000" algn="tl">
                    <a:srgbClr val="000000">
                      <a:alpha val="43137"/>
                    </a:srgbClr>
                  </a:outerShdw>
                </a:effectLst>
              </a:rPr>
              <a:t>28.0</a:t>
            </a:r>
            <a:r>
              <a:rPr lang="ja-JP" altLang="en-US" sz="2800" b="1" dirty="0">
                <a:solidFill>
                  <a:srgbClr val="FF0000"/>
                </a:solidFill>
                <a:effectLst>
                  <a:outerShdw blurRad="38100" dist="38100" dir="2700000" algn="tl">
                    <a:srgbClr val="000000">
                      <a:alpha val="43137"/>
                    </a:srgbClr>
                  </a:outerShdw>
                </a:effectLst>
              </a:rPr>
              <a:t>万</a:t>
            </a:r>
            <a:endParaRPr lang="en-US" altLang="ja-JP" sz="2800" b="1" dirty="0">
              <a:solidFill>
                <a:srgbClr val="FF0000"/>
              </a:solidFill>
              <a:effectLst>
                <a:outerShdw blurRad="38100" dist="38100" dir="2700000" algn="tl">
                  <a:srgbClr val="000000">
                    <a:alpha val="43137"/>
                  </a:srgbClr>
                </a:outerShdw>
              </a:effectLst>
            </a:endParaRPr>
          </a:p>
          <a:p>
            <a:r>
              <a:rPr lang="ja-JP" altLang="en-US" dirty="0"/>
              <a:t>　　</a:t>
            </a:r>
            <a:r>
              <a:rPr lang="en-US" altLang="ja-JP" dirty="0"/>
              <a:t>※</a:t>
            </a:r>
            <a:r>
              <a:rPr lang="ja-JP" altLang="en-US" dirty="0"/>
              <a:t>交通費一部支給　</a:t>
            </a:r>
            <a:r>
              <a:rPr lang="en-US" altLang="ja-JP" dirty="0"/>
              <a:t>※</a:t>
            </a:r>
            <a:r>
              <a:rPr lang="ja-JP" altLang="en-US" dirty="0"/>
              <a:t>給与幅は経験・能力による</a:t>
            </a:r>
            <a:endParaRPr lang="en-US" altLang="ja-JP" dirty="0"/>
          </a:p>
          <a:p>
            <a:r>
              <a:rPr lang="ja-JP" altLang="en-US" dirty="0"/>
              <a:t>　　</a:t>
            </a:r>
            <a:r>
              <a:rPr lang="en-US" altLang="ja-JP" dirty="0"/>
              <a:t>※</a:t>
            </a:r>
            <a:r>
              <a:rPr lang="ja-JP" altLang="en-US" dirty="0"/>
              <a:t>残業代別途支給</a:t>
            </a:r>
            <a:endParaRPr lang="en-US" altLang="ja-JP" dirty="0"/>
          </a:p>
        </p:txBody>
      </p:sp>
      <p:sp>
        <p:nvSpPr>
          <p:cNvPr id="2" name="テキスト ボックス 1">
            <a:extLst>
              <a:ext uri="{FF2B5EF4-FFF2-40B4-BE49-F238E27FC236}">
                <a16:creationId xmlns:a16="http://schemas.microsoft.com/office/drawing/2014/main" id="{2F8A5BBD-2796-2313-9660-E77C742ABD65}"/>
              </a:ext>
            </a:extLst>
          </p:cNvPr>
          <p:cNvSpPr txBox="1"/>
          <p:nvPr/>
        </p:nvSpPr>
        <p:spPr>
          <a:xfrm>
            <a:off x="597545" y="7261175"/>
            <a:ext cx="6035267" cy="2677656"/>
          </a:xfrm>
          <a:prstGeom prst="rect">
            <a:avLst/>
          </a:prstGeom>
          <a:noFill/>
        </p:spPr>
        <p:txBody>
          <a:bodyPr wrap="square" rtlCol="0">
            <a:spAutoFit/>
          </a:bodyPr>
          <a:lstStyle/>
          <a:p>
            <a:r>
              <a:rPr lang="ja-JP" altLang="en-US" sz="2800" b="1" dirty="0">
                <a:solidFill>
                  <a:srgbClr val="FFC000"/>
                </a:solidFill>
              </a:rPr>
              <a:t>　　★　福利厚生　★</a:t>
            </a:r>
            <a:endParaRPr lang="en-US" altLang="ja-JP" sz="2800" b="1" dirty="0">
              <a:solidFill>
                <a:srgbClr val="FFC000"/>
              </a:solidFill>
            </a:endParaRPr>
          </a:p>
          <a:p>
            <a:r>
              <a:rPr lang="ja-JP" altLang="en-US" sz="2000" dirty="0"/>
              <a:t>●交通費支給（社内規定有）車通勤可</a:t>
            </a:r>
            <a:endParaRPr lang="en-US" altLang="ja-JP" sz="2000" dirty="0"/>
          </a:p>
          <a:p>
            <a:r>
              <a:rPr lang="ja-JP" altLang="en-US" sz="2000" dirty="0"/>
              <a:t>●福利厚生サービス「ﾍﾞﾈﾌｨｯﾄｽﾃｰｼｮﾝ」導入</a:t>
            </a:r>
            <a:endParaRPr lang="en-US" altLang="ja-JP" sz="2000" dirty="0"/>
          </a:p>
          <a:p>
            <a:r>
              <a:rPr lang="ja-JP" altLang="en-US" sz="2000" dirty="0"/>
              <a:t>●昇給あり、賞与年</a:t>
            </a:r>
            <a:r>
              <a:rPr lang="en-US" altLang="ja-JP" sz="2000" dirty="0"/>
              <a:t>2</a:t>
            </a:r>
            <a:r>
              <a:rPr lang="ja-JP" altLang="en-US" sz="2000" dirty="0"/>
              <a:t>回（業績による）</a:t>
            </a:r>
            <a:endParaRPr lang="en-US" altLang="ja-JP" sz="2000" dirty="0"/>
          </a:p>
          <a:p>
            <a:r>
              <a:rPr lang="ja-JP" altLang="en-US" sz="2000" dirty="0"/>
              <a:t>●社会保険完備</a:t>
            </a:r>
            <a:endParaRPr lang="en-US" altLang="ja-JP" sz="2000" dirty="0"/>
          </a:p>
          <a:p>
            <a:r>
              <a:rPr lang="ja-JP" altLang="en-US" sz="2000" dirty="0"/>
              <a:t>●制服貸与（上下セット）</a:t>
            </a:r>
            <a:endParaRPr lang="en-US" altLang="ja-JP" sz="2000" dirty="0"/>
          </a:p>
          <a:p>
            <a:r>
              <a:rPr lang="ja-JP" altLang="en-US" sz="2000" dirty="0"/>
              <a:t>●定年制度あり（</a:t>
            </a:r>
            <a:r>
              <a:rPr lang="en-US" altLang="ja-JP" sz="2000" dirty="0"/>
              <a:t>60</a:t>
            </a:r>
            <a:r>
              <a:rPr lang="ja-JP" altLang="en-US" sz="2000" dirty="0"/>
              <a:t>歳）再雇用制度（</a:t>
            </a:r>
            <a:r>
              <a:rPr lang="en-US" altLang="ja-JP" sz="2000" dirty="0"/>
              <a:t>65</a:t>
            </a:r>
            <a:r>
              <a:rPr lang="ja-JP" altLang="en-US" sz="2000" dirty="0"/>
              <a:t>歳）</a:t>
            </a:r>
            <a:endParaRPr lang="en-US" altLang="ja-JP" sz="2000" dirty="0"/>
          </a:p>
          <a:p>
            <a:r>
              <a:rPr lang="ja-JP" altLang="en-US" sz="2000" dirty="0"/>
              <a:t>●退職金制度有</a:t>
            </a:r>
            <a:endParaRPr lang="en-US" altLang="ja-JP" sz="2000" dirty="0"/>
          </a:p>
        </p:txBody>
      </p:sp>
    </p:spTree>
    <p:extLst>
      <p:ext uri="{BB962C8B-B14F-4D97-AF65-F5344CB8AC3E}">
        <p14:creationId xmlns:p14="http://schemas.microsoft.com/office/powerpoint/2010/main" val="43080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2000">
              <a:srgbClr val="227FBF"/>
            </a:gs>
            <a:gs pos="32000">
              <a:srgbClr val="448EBE"/>
            </a:gs>
            <a:gs pos="100000">
              <a:srgbClr val="0070C0"/>
            </a:gs>
          </a:gsLst>
          <a:lin ang="6120000" scaled="1"/>
        </a:gradFill>
        <a:effectLst/>
      </p:bgPr>
    </p:bg>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DF885906-0CBD-5645-39B8-4DE507265035}"/>
              </a:ext>
            </a:extLst>
          </p:cNvPr>
          <p:cNvSpPr txBox="1">
            <a:spLocks/>
          </p:cNvSpPr>
          <p:nvPr/>
        </p:nvSpPr>
        <p:spPr>
          <a:xfrm>
            <a:off x="152400" y="100247"/>
            <a:ext cx="5920409" cy="626658"/>
          </a:xfrm>
          <a:prstGeom prst="rect">
            <a:avLst/>
          </a:prstGeom>
          <a:effectLst/>
        </p:spPr>
        <p:txBody>
          <a:bodyPr vert="horz" lIns="91440" tIns="45720" rIns="91440" bIns="45720" rtlCol="0" anchor="ctr">
            <a:noAutofit/>
          </a:bodyPr>
          <a:lstStyle>
            <a:lvl1pPr algn="l" defTabSz="342900" rtl="0" eaLnBrk="1" latinLnBrk="0" hangingPunct="1">
              <a:spcBef>
                <a:spcPct val="0"/>
              </a:spcBef>
              <a:buNone/>
              <a:defRPr kumimoji="1" sz="24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③事務職</a:t>
            </a:r>
            <a:endParaRPr lang="en-US" altLang="ja-JP" sz="3200" dirty="0"/>
          </a:p>
        </p:txBody>
      </p:sp>
      <p:sp>
        <p:nvSpPr>
          <p:cNvPr id="28" name="テキスト ボックス 27">
            <a:extLst>
              <a:ext uri="{FF2B5EF4-FFF2-40B4-BE49-F238E27FC236}">
                <a16:creationId xmlns:a16="http://schemas.microsoft.com/office/drawing/2014/main" id="{5D5B711D-9DBE-342D-A337-F911EE11F769}"/>
              </a:ext>
            </a:extLst>
          </p:cNvPr>
          <p:cNvSpPr txBox="1"/>
          <p:nvPr/>
        </p:nvSpPr>
        <p:spPr>
          <a:xfrm>
            <a:off x="233444" y="1322294"/>
            <a:ext cx="6373505" cy="2492990"/>
          </a:xfrm>
          <a:prstGeom prst="rect">
            <a:avLst/>
          </a:prstGeom>
          <a:noFill/>
        </p:spPr>
        <p:txBody>
          <a:bodyPr wrap="square" rtlCol="0">
            <a:spAutoFit/>
          </a:bodyPr>
          <a:lstStyle/>
          <a:p>
            <a:r>
              <a:rPr lang="ja-JP" altLang="en-US" sz="2800" dirty="0"/>
              <a:t>・勤務時間：</a:t>
            </a:r>
            <a:r>
              <a:rPr lang="en-US" altLang="ja-JP" sz="2800" b="1" dirty="0">
                <a:solidFill>
                  <a:srgbClr val="FF0000"/>
                </a:solidFill>
                <a:effectLst>
                  <a:outerShdw blurRad="38100" dist="38100" dir="2700000" algn="tl">
                    <a:srgbClr val="000000">
                      <a:alpha val="43137"/>
                    </a:srgbClr>
                  </a:outerShdw>
                </a:effectLst>
              </a:rPr>
              <a:t>9</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00</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18</a:t>
            </a:r>
            <a:r>
              <a:rPr lang="ja-JP" altLang="en-US" sz="2800" b="1" dirty="0">
                <a:solidFill>
                  <a:srgbClr val="FF0000"/>
                </a:solidFill>
                <a:effectLst>
                  <a:outerShdw blurRad="38100" dist="38100" dir="2700000" algn="tl">
                    <a:srgbClr val="000000">
                      <a:alpha val="43137"/>
                    </a:srgbClr>
                  </a:outerShdw>
                </a:effectLst>
              </a:rPr>
              <a:t>：</a:t>
            </a:r>
            <a:r>
              <a:rPr lang="en-US" altLang="ja-JP" sz="2800" b="1" dirty="0">
                <a:solidFill>
                  <a:srgbClr val="FF0000"/>
                </a:solidFill>
                <a:effectLst>
                  <a:outerShdw blurRad="38100" dist="38100" dir="2700000" algn="tl">
                    <a:srgbClr val="000000">
                      <a:alpha val="43137"/>
                    </a:srgbClr>
                  </a:outerShdw>
                </a:effectLst>
              </a:rPr>
              <a:t>00</a:t>
            </a:r>
          </a:p>
          <a:p>
            <a:r>
              <a:rPr lang="ja-JP" altLang="en-US" dirty="0"/>
              <a:t>　　</a:t>
            </a:r>
            <a:r>
              <a:rPr lang="en-US" altLang="ja-JP" dirty="0"/>
              <a:t>※</a:t>
            </a:r>
            <a:r>
              <a:rPr lang="ja-JP" altLang="en-US" dirty="0"/>
              <a:t>残業月</a:t>
            </a:r>
            <a:r>
              <a:rPr lang="en-US" altLang="ja-JP" dirty="0"/>
              <a:t>30</a:t>
            </a:r>
            <a:r>
              <a:rPr lang="ja-JP" altLang="en-US" dirty="0"/>
              <a:t>時間程度。勤務時間は変更の可能性有。</a:t>
            </a:r>
            <a:endParaRPr lang="en-US" altLang="ja-JP" dirty="0"/>
          </a:p>
          <a:p>
            <a:r>
              <a:rPr lang="ja-JP" altLang="en-US" sz="2800" dirty="0"/>
              <a:t>・休日・休暇：</a:t>
            </a:r>
            <a:r>
              <a:rPr lang="ja-JP" altLang="en-US" sz="2800" b="1" dirty="0">
                <a:solidFill>
                  <a:srgbClr val="FF0000"/>
                </a:solidFill>
                <a:effectLst>
                  <a:outerShdw blurRad="38100" dist="38100" dir="2700000" algn="tl">
                    <a:srgbClr val="000000">
                      <a:alpha val="43137"/>
                    </a:srgbClr>
                  </a:outerShdw>
                </a:effectLst>
              </a:rPr>
              <a:t>土・日・祝</a:t>
            </a:r>
            <a:endParaRPr lang="en-US" altLang="ja-JP" sz="2800" b="1" dirty="0">
              <a:solidFill>
                <a:srgbClr val="FF0000"/>
              </a:solidFill>
              <a:effectLst>
                <a:outerShdw blurRad="38100" dist="38100" dir="2700000" algn="tl">
                  <a:srgbClr val="000000">
                    <a:alpha val="43137"/>
                  </a:srgbClr>
                </a:outerShdw>
              </a:effectLst>
            </a:endParaRPr>
          </a:p>
          <a:p>
            <a:r>
              <a:rPr lang="ja-JP" altLang="en-US" dirty="0"/>
              <a:t>　　</a:t>
            </a:r>
            <a:r>
              <a:rPr lang="en-US" altLang="ja-JP" dirty="0"/>
              <a:t>※</a:t>
            </a:r>
            <a:r>
              <a:rPr lang="ja-JP" altLang="en-US" dirty="0"/>
              <a:t>土曜交代勤務　</a:t>
            </a:r>
            <a:r>
              <a:rPr lang="en-US" altLang="ja-JP" dirty="0"/>
              <a:t>※</a:t>
            </a:r>
            <a:r>
              <a:rPr lang="ja-JP" altLang="en-US" dirty="0"/>
              <a:t>有給休暇　</a:t>
            </a:r>
            <a:r>
              <a:rPr lang="en-US" altLang="ja-JP" dirty="0"/>
              <a:t>※</a:t>
            </a:r>
            <a:r>
              <a:rPr lang="ja-JP" altLang="en-US" dirty="0"/>
              <a:t>年間休日</a:t>
            </a:r>
            <a:r>
              <a:rPr lang="en-US" altLang="ja-JP" dirty="0"/>
              <a:t>105</a:t>
            </a:r>
            <a:r>
              <a:rPr lang="ja-JP" altLang="en-US" dirty="0"/>
              <a:t>日</a:t>
            </a:r>
            <a:endParaRPr lang="en-US" altLang="ja-JP" dirty="0"/>
          </a:p>
          <a:p>
            <a:r>
              <a:rPr lang="ja-JP" altLang="en-US" sz="2800" dirty="0"/>
              <a:t>・給与：</a:t>
            </a:r>
            <a:r>
              <a:rPr lang="ja-JP" altLang="en-US" sz="2800" b="1" dirty="0">
                <a:solidFill>
                  <a:srgbClr val="FF0000"/>
                </a:solidFill>
                <a:effectLst>
                  <a:outerShdw blurRad="38100" dist="38100" dir="2700000" algn="tl">
                    <a:srgbClr val="000000">
                      <a:alpha val="43137"/>
                    </a:srgbClr>
                  </a:outerShdw>
                </a:effectLst>
              </a:rPr>
              <a:t>月給</a:t>
            </a:r>
            <a:r>
              <a:rPr lang="en-US" altLang="ja-JP" sz="2800" b="1" dirty="0">
                <a:solidFill>
                  <a:srgbClr val="FF0000"/>
                </a:solidFill>
                <a:effectLst>
                  <a:outerShdw blurRad="38100" dist="38100" dir="2700000" algn="tl">
                    <a:srgbClr val="000000">
                      <a:alpha val="43137"/>
                    </a:srgbClr>
                  </a:outerShdw>
                </a:effectLst>
              </a:rPr>
              <a:t>24.7</a:t>
            </a:r>
            <a:r>
              <a:rPr lang="ja-JP" altLang="en-US" sz="2800" b="1" dirty="0">
                <a:solidFill>
                  <a:srgbClr val="FF0000"/>
                </a:solidFill>
                <a:effectLst>
                  <a:outerShdw blurRad="38100" dist="38100" dir="2700000" algn="tl">
                    <a:srgbClr val="000000">
                      <a:alpha val="43137"/>
                    </a:srgbClr>
                  </a:outerShdw>
                </a:effectLst>
              </a:rPr>
              <a:t>万～</a:t>
            </a:r>
            <a:r>
              <a:rPr lang="en-US" altLang="ja-JP" sz="2800" b="1" dirty="0">
                <a:solidFill>
                  <a:srgbClr val="FF0000"/>
                </a:solidFill>
                <a:effectLst>
                  <a:outerShdw blurRad="38100" dist="38100" dir="2700000" algn="tl">
                    <a:srgbClr val="000000">
                      <a:alpha val="43137"/>
                    </a:srgbClr>
                  </a:outerShdw>
                </a:effectLst>
              </a:rPr>
              <a:t>27.3</a:t>
            </a:r>
            <a:r>
              <a:rPr lang="ja-JP" altLang="en-US" sz="2800" b="1" dirty="0">
                <a:solidFill>
                  <a:srgbClr val="FF0000"/>
                </a:solidFill>
                <a:effectLst>
                  <a:outerShdw blurRad="38100" dist="38100" dir="2700000" algn="tl">
                    <a:srgbClr val="000000">
                      <a:alpha val="43137"/>
                    </a:srgbClr>
                  </a:outerShdw>
                </a:effectLst>
              </a:rPr>
              <a:t>万</a:t>
            </a:r>
            <a:endParaRPr lang="en-US" altLang="ja-JP" sz="2800" b="1" dirty="0">
              <a:solidFill>
                <a:srgbClr val="FF0000"/>
              </a:solidFill>
              <a:effectLst>
                <a:outerShdw blurRad="38100" dist="38100" dir="2700000" algn="tl">
                  <a:srgbClr val="000000">
                    <a:alpha val="43137"/>
                  </a:srgbClr>
                </a:outerShdw>
              </a:effectLst>
            </a:endParaRPr>
          </a:p>
          <a:p>
            <a:r>
              <a:rPr lang="ja-JP" altLang="en-US" dirty="0"/>
              <a:t>　　</a:t>
            </a:r>
            <a:r>
              <a:rPr lang="en-US" altLang="ja-JP" dirty="0"/>
              <a:t>※</a:t>
            </a:r>
            <a:r>
              <a:rPr lang="ja-JP" altLang="en-US" dirty="0"/>
              <a:t>交通費一部支給　</a:t>
            </a:r>
            <a:r>
              <a:rPr lang="en-US" altLang="ja-JP" dirty="0"/>
              <a:t>※</a:t>
            </a:r>
            <a:r>
              <a:rPr lang="ja-JP" altLang="en-US" dirty="0"/>
              <a:t>給与幅は経験・能力による</a:t>
            </a:r>
            <a:endParaRPr lang="en-US" altLang="ja-JP" dirty="0"/>
          </a:p>
          <a:p>
            <a:r>
              <a:rPr lang="ja-JP" altLang="en-US" dirty="0"/>
              <a:t>　　</a:t>
            </a:r>
            <a:r>
              <a:rPr lang="en-US" altLang="ja-JP" dirty="0"/>
              <a:t>※</a:t>
            </a:r>
            <a:r>
              <a:rPr lang="ja-JP" altLang="en-US" dirty="0"/>
              <a:t>残業代別途支給</a:t>
            </a:r>
            <a:endParaRPr lang="en-US" altLang="ja-JP" dirty="0"/>
          </a:p>
        </p:txBody>
      </p:sp>
      <p:sp>
        <p:nvSpPr>
          <p:cNvPr id="31" name="テキスト ボックス 30">
            <a:extLst>
              <a:ext uri="{FF2B5EF4-FFF2-40B4-BE49-F238E27FC236}">
                <a16:creationId xmlns:a16="http://schemas.microsoft.com/office/drawing/2014/main" id="{9B70E3ED-775B-D2BB-14C0-992CC11E77ED}"/>
              </a:ext>
            </a:extLst>
          </p:cNvPr>
          <p:cNvSpPr txBox="1"/>
          <p:nvPr/>
        </p:nvSpPr>
        <p:spPr>
          <a:xfrm>
            <a:off x="117728" y="737519"/>
            <a:ext cx="5507217" cy="584775"/>
          </a:xfrm>
          <a:prstGeom prst="rect">
            <a:avLst/>
          </a:prstGeom>
          <a:noFill/>
        </p:spPr>
        <p:txBody>
          <a:bodyPr wrap="square" rtlCol="0">
            <a:spAutoFit/>
          </a:bodyPr>
          <a:lstStyle/>
          <a:p>
            <a:r>
              <a:rPr lang="ja-JP" altLang="en-US" sz="3200" dirty="0"/>
              <a:t>■</a:t>
            </a:r>
            <a:r>
              <a:rPr lang="ja-JP" altLang="en-US" sz="3200" b="1" dirty="0">
                <a:effectLst>
                  <a:outerShdw blurRad="38100" dist="38100" dir="2700000" algn="tl">
                    <a:srgbClr val="000000">
                      <a:alpha val="43137"/>
                    </a:srgbClr>
                  </a:outerShdw>
                </a:effectLst>
              </a:rPr>
              <a:t>出荷事務（情報処理</a:t>
            </a:r>
            <a:r>
              <a:rPr lang="en-US" altLang="ja-JP" sz="3200" b="1" dirty="0">
                <a:effectLst>
                  <a:outerShdw blurRad="38100" dist="38100" dir="2700000" algn="tl">
                    <a:srgbClr val="000000">
                      <a:alpha val="43137"/>
                    </a:srgbClr>
                  </a:outerShdw>
                </a:effectLst>
              </a:rPr>
              <a:t>staff</a:t>
            </a:r>
            <a:r>
              <a:rPr lang="ja-JP" altLang="en-US" sz="3200" b="1" dirty="0">
                <a:effectLst>
                  <a:outerShdw blurRad="38100" dist="38100" dir="2700000" algn="tl">
                    <a:srgbClr val="000000">
                      <a:alpha val="43137"/>
                    </a:srgbClr>
                  </a:outerShdw>
                </a:effectLst>
              </a:rPr>
              <a:t>）</a:t>
            </a:r>
            <a:endParaRPr lang="en-US" altLang="ja-JP" sz="3200" b="1" dirty="0">
              <a:effectLst>
                <a:outerShdw blurRad="38100" dist="38100" dir="2700000" algn="tl">
                  <a:srgbClr val="000000">
                    <a:alpha val="43137"/>
                  </a:srgbClr>
                </a:outerShdw>
              </a:effectLst>
            </a:endParaRPr>
          </a:p>
        </p:txBody>
      </p:sp>
      <p:sp>
        <p:nvSpPr>
          <p:cNvPr id="32" name="テキスト ボックス 31">
            <a:extLst>
              <a:ext uri="{FF2B5EF4-FFF2-40B4-BE49-F238E27FC236}">
                <a16:creationId xmlns:a16="http://schemas.microsoft.com/office/drawing/2014/main" id="{30456760-2642-C6E9-ACBE-B52954EBE6D6}"/>
              </a:ext>
            </a:extLst>
          </p:cNvPr>
          <p:cNvSpPr txBox="1"/>
          <p:nvPr/>
        </p:nvSpPr>
        <p:spPr>
          <a:xfrm>
            <a:off x="737671" y="3952726"/>
            <a:ext cx="5869277" cy="2000548"/>
          </a:xfrm>
          <a:prstGeom prst="rect">
            <a:avLst/>
          </a:prstGeom>
          <a:noFill/>
        </p:spPr>
        <p:txBody>
          <a:bodyPr wrap="square" rtlCol="0">
            <a:spAutoFit/>
          </a:bodyPr>
          <a:lstStyle/>
          <a:p>
            <a:r>
              <a:rPr lang="ja-JP" altLang="en-US" sz="2800" dirty="0"/>
              <a:t>～業務内容～</a:t>
            </a:r>
            <a:endParaRPr lang="en-US" altLang="ja-JP" sz="2800" dirty="0"/>
          </a:p>
          <a:p>
            <a:r>
              <a:rPr lang="ja-JP" altLang="en-US" sz="2400" dirty="0"/>
              <a:t>出荷事務情報処理全般</a:t>
            </a:r>
            <a:endParaRPr lang="en-US" altLang="ja-JP" sz="2400" dirty="0"/>
          </a:p>
          <a:p>
            <a:r>
              <a:rPr lang="ja-JP" altLang="en-US" sz="2400" dirty="0"/>
              <a:t>　在庫管理、リスト発行、伝票仕分け、</a:t>
            </a:r>
            <a:endParaRPr lang="en-US" altLang="ja-JP" sz="2400" dirty="0"/>
          </a:p>
          <a:p>
            <a:r>
              <a:rPr lang="ja-JP" altLang="en-US" sz="2400" dirty="0"/>
              <a:t>　データ集計（請求、経費）等</a:t>
            </a:r>
            <a:endParaRPr lang="en-US" altLang="ja-JP" sz="2400" dirty="0"/>
          </a:p>
          <a:p>
            <a:r>
              <a:rPr lang="ja-JP" altLang="en-US" sz="2400" dirty="0"/>
              <a:t>電話応対、窓口対応</a:t>
            </a:r>
            <a:endParaRPr lang="en-US" altLang="ja-JP" sz="2400" dirty="0"/>
          </a:p>
        </p:txBody>
      </p:sp>
      <p:sp>
        <p:nvSpPr>
          <p:cNvPr id="2" name="テキスト ボックス 1">
            <a:extLst>
              <a:ext uri="{FF2B5EF4-FFF2-40B4-BE49-F238E27FC236}">
                <a16:creationId xmlns:a16="http://schemas.microsoft.com/office/drawing/2014/main" id="{D55197C9-1DD2-7894-4B27-FD107D20B945}"/>
              </a:ext>
            </a:extLst>
          </p:cNvPr>
          <p:cNvSpPr txBox="1"/>
          <p:nvPr/>
        </p:nvSpPr>
        <p:spPr>
          <a:xfrm>
            <a:off x="571682" y="6701614"/>
            <a:ext cx="6035267" cy="2677656"/>
          </a:xfrm>
          <a:prstGeom prst="rect">
            <a:avLst/>
          </a:prstGeom>
          <a:noFill/>
        </p:spPr>
        <p:txBody>
          <a:bodyPr wrap="square" rtlCol="0">
            <a:spAutoFit/>
          </a:bodyPr>
          <a:lstStyle/>
          <a:p>
            <a:r>
              <a:rPr lang="ja-JP" altLang="en-US" sz="2800" b="1" dirty="0">
                <a:solidFill>
                  <a:srgbClr val="FFC000"/>
                </a:solidFill>
              </a:rPr>
              <a:t>　　★　福利厚生　★</a:t>
            </a:r>
            <a:endParaRPr lang="en-US" altLang="ja-JP" sz="2800" b="1" dirty="0">
              <a:solidFill>
                <a:srgbClr val="FFC000"/>
              </a:solidFill>
            </a:endParaRPr>
          </a:p>
          <a:p>
            <a:r>
              <a:rPr lang="ja-JP" altLang="en-US" sz="2000" dirty="0"/>
              <a:t>●交通費支給（社内規定有）車通勤可</a:t>
            </a:r>
            <a:endParaRPr lang="en-US" altLang="ja-JP" sz="2000" dirty="0"/>
          </a:p>
          <a:p>
            <a:r>
              <a:rPr lang="ja-JP" altLang="en-US" sz="2000" dirty="0"/>
              <a:t>●福利厚生サービス「ﾍﾞﾈﾌｨｯﾄｽﾃｰｼｮﾝ」導入</a:t>
            </a:r>
            <a:endParaRPr lang="en-US" altLang="ja-JP" sz="2000" dirty="0"/>
          </a:p>
          <a:p>
            <a:r>
              <a:rPr lang="ja-JP" altLang="en-US" sz="2000" dirty="0"/>
              <a:t>●昇給あり、賞与年</a:t>
            </a:r>
            <a:r>
              <a:rPr lang="en-US" altLang="ja-JP" sz="2000" dirty="0"/>
              <a:t>2</a:t>
            </a:r>
            <a:r>
              <a:rPr lang="ja-JP" altLang="en-US" sz="2000" dirty="0"/>
              <a:t>回（業績による）</a:t>
            </a:r>
            <a:endParaRPr lang="en-US" altLang="ja-JP" sz="2000" dirty="0"/>
          </a:p>
          <a:p>
            <a:r>
              <a:rPr lang="ja-JP" altLang="en-US" sz="2000" dirty="0"/>
              <a:t>●社会保険完備</a:t>
            </a:r>
            <a:endParaRPr lang="en-US" altLang="ja-JP" sz="2000" dirty="0"/>
          </a:p>
          <a:p>
            <a:r>
              <a:rPr lang="ja-JP" altLang="en-US" sz="2000" dirty="0"/>
              <a:t>●制服貸与（上下セット）</a:t>
            </a:r>
            <a:endParaRPr lang="en-US" altLang="ja-JP" sz="2000" dirty="0"/>
          </a:p>
          <a:p>
            <a:r>
              <a:rPr lang="ja-JP" altLang="en-US" sz="2000" dirty="0"/>
              <a:t>●定年制度あり（</a:t>
            </a:r>
            <a:r>
              <a:rPr lang="en-US" altLang="ja-JP" sz="2000" dirty="0"/>
              <a:t>60</a:t>
            </a:r>
            <a:r>
              <a:rPr lang="ja-JP" altLang="en-US" sz="2000" dirty="0"/>
              <a:t>歳）再雇用制度（</a:t>
            </a:r>
            <a:r>
              <a:rPr lang="en-US" altLang="ja-JP" sz="2000" dirty="0"/>
              <a:t>65</a:t>
            </a:r>
            <a:r>
              <a:rPr lang="ja-JP" altLang="en-US" sz="2000" dirty="0"/>
              <a:t>歳）</a:t>
            </a:r>
            <a:endParaRPr lang="en-US" altLang="ja-JP" sz="2000" dirty="0"/>
          </a:p>
          <a:p>
            <a:r>
              <a:rPr lang="ja-JP" altLang="en-US" sz="2000" dirty="0"/>
              <a:t>●退職金制度有</a:t>
            </a:r>
            <a:endParaRPr lang="en-US" altLang="ja-JP" sz="2000" dirty="0"/>
          </a:p>
        </p:txBody>
      </p:sp>
      <p:sp>
        <p:nvSpPr>
          <p:cNvPr id="3" name="テキスト ボックス 2">
            <a:extLst>
              <a:ext uri="{FF2B5EF4-FFF2-40B4-BE49-F238E27FC236}">
                <a16:creationId xmlns:a16="http://schemas.microsoft.com/office/drawing/2014/main" id="{1A3D181D-F5A7-FB16-91CD-D9692B3C8C7A}"/>
              </a:ext>
            </a:extLst>
          </p:cNvPr>
          <p:cNvSpPr txBox="1"/>
          <p:nvPr/>
        </p:nvSpPr>
        <p:spPr>
          <a:xfrm>
            <a:off x="737671" y="6065834"/>
            <a:ext cx="5551672" cy="523220"/>
          </a:xfrm>
          <a:prstGeom prst="rect">
            <a:avLst/>
          </a:prstGeom>
          <a:noFill/>
        </p:spPr>
        <p:txBody>
          <a:bodyPr wrap="square" rtlCol="0">
            <a:spAutoFit/>
          </a:bodyPr>
          <a:lstStyle/>
          <a:p>
            <a:r>
              <a:rPr lang="ja-JP" altLang="en-US" sz="2800" b="1" dirty="0">
                <a:solidFill>
                  <a:srgbClr val="FF0000"/>
                </a:solidFill>
                <a:effectLst>
                  <a:outerShdw blurRad="38100" dist="38100" dir="2700000" algn="tl">
                    <a:srgbClr val="000000">
                      <a:alpha val="43137"/>
                    </a:srgbClr>
                  </a:outerShdw>
                </a:effectLst>
              </a:rPr>
              <a:t>将来の管理職候補の募集です！！</a:t>
            </a:r>
            <a:endParaRPr lang="en-US" altLang="ja-JP"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188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82000">
              <a:srgbClr val="227FBF"/>
            </a:gs>
            <a:gs pos="35000">
              <a:srgbClr val="448EBE"/>
            </a:gs>
            <a:gs pos="100000">
              <a:srgbClr val="0070C0"/>
            </a:gs>
          </a:gsLst>
          <a:lin ang="6120000" scaled="1"/>
        </a:gra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0D663F2-74F9-0E40-8D94-6031C1116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274" y="6332418"/>
            <a:ext cx="1543596" cy="1453757"/>
          </a:xfrm>
          <a:prstGeom prst="rect">
            <a:avLst/>
          </a:prstGeom>
          <a:effectLst/>
        </p:spPr>
      </p:pic>
      <p:pic>
        <p:nvPicPr>
          <p:cNvPr id="7" name="図 6">
            <a:extLst>
              <a:ext uri="{FF2B5EF4-FFF2-40B4-BE49-F238E27FC236}">
                <a16:creationId xmlns:a16="http://schemas.microsoft.com/office/drawing/2014/main" id="{734E08F7-1A54-174E-A4DA-44E3AA7781E3}"/>
              </a:ext>
            </a:extLst>
          </p:cNvPr>
          <p:cNvPicPr>
            <a:picLocks noChangeAspect="1"/>
          </p:cNvPicPr>
          <p:nvPr/>
        </p:nvPicPr>
        <p:blipFill>
          <a:blip r:embed="rId4"/>
          <a:stretch>
            <a:fillRect/>
          </a:stretch>
        </p:blipFill>
        <p:spPr>
          <a:xfrm>
            <a:off x="0" y="1996666"/>
            <a:ext cx="6858000" cy="3253368"/>
          </a:xfrm>
          <a:prstGeom prst="rect">
            <a:avLst/>
          </a:prstGeom>
          <a:gradFill flip="none" rotWithShape="1">
            <a:gsLst>
              <a:gs pos="60500">
                <a:srgbClr val="A9CBE9"/>
              </a:gs>
              <a:gs pos="47000">
                <a:schemeClr val="accent1">
                  <a:lumMod val="5000"/>
                  <a:lumOff val="95000"/>
                </a:schemeClr>
              </a:gs>
              <a:gs pos="74000">
                <a:schemeClr val="accent1">
                  <a:lumMod val="45000"/>
                  <a:lumOff val="55000"/>
                </a:schemeClr>
              </a:gs>
              <a:gs pos="83000">
                <a:schemeClr val="accent1">
                  <a:lumMod val="45000"/>
                  <a:lumOff val="55000"/>
                </a:schemeClr>
              </a:gs>
              <a:gs pos="55000">
                <a:srgbClr val="B7C9E8"/>
              </a:gs>
              <a:gs pos="100000">
                <a:schemeClr val="accent1">
                  <a:lumMod val="30000"/>
                  <a:lumOff val="70000"/>
                </a:schemeClr>
              </a:gs>
            </a:gsLst>
            <a:path path="circle">
              <a:fillToRect l="100000" t="100000"/>
            </a:path>
            <a:tileRect r="-100000" b="-100000"/>
          </a:gradFill>
          <a:effectLst>
            <a:softEdge rad="558800"/>
          </a:effectLst>
        </p:spPr>
      </p:pic>
      <p:pic>
        <p:nvPicPr>
          <p:cNvPr id="9" name="図 8">
            <a:extLst>
              <a:ext uri="{FF2B5EF4-FFF2-40B4-BE49-F238E27FC236}">
                <a16:creationId xmlns:a16="http://schemas.microsoft.com/office/drawing/2014/main" id="{28FF0F27-C7E4-CBEB-5254-EFAF48B71E79}"/>
              </a:ext>
            </a:extLst>
          </p:cNvPr>
          <p:cNvPicPr>
            <a:picLocks noChangeAspect="1"/>
          </p:cNvPicPr>
          <p:nvPr/>
        </p:nvPicPr>
        <p:blipFill>
          <a:blip r:embed="rId5"/>
          <a:stretch>
            <a:fillRect/>
          </a:stretch>
        </p:blipFill>
        <p:spPr>
          <a:xfrm>
            <a:off x="2622156" y="1357419"/>
            <a:ext cx="3687574" cy="981212"/>
          </a:xfrm>
          <a:prstGeom prst="rect">
            <a:avLst/>
          </a:prstGeom>
          <a:effectLst>
            <a:softEdge rad="203200"/>
          </a:effectLst>
        </p:spPr>
      </p:pic>
      <p:pic>
        <p:nvPicPr>
          <p:cNvPr id="11" name="図 10">
            <a:extLst>
              <a:ext uri="{FF2B5EF4-FFF2-40B4-BE49-F238E27FC236}">
                <a16:creationId xmlns:a16="http://schemas.microsoft.com/office/drawing/2014/main" id="{7C604929-5F9C-C13C-96AB-7C0807770379}"/>
              </a:ext>
            </a:extLst>
          </p:cNvPr>
          <p:cNvPicPr>
            <a:picLocks noChangeAspect="1"/>
          </p:cNvPicPr>
          <p:nvPr/>
        </p:nvPicPr>
        <p:blipFill>
          <a:blip r:embed="rId6"/>
          <a:stretch>
            <a:fillRect/>
          </a:stretch>
        </p:blipFill>
        <p:spPr>
          <a:xfrm>
            <a:off x="289090" y="72700"/>
            <a:ext cx="3871310" cy="1381318"/>
          </a:xfrm>
          <a:prstGeom prst="rect">
            <a:avLst/>
          </a:prstGeom>
          <a:effectLst>
            <a:softEdge rad="469900"/>
          </a:effectLst>
        </p:spPr>
      </p:pic>
      <p:sp>
        <p:nvSpPr>
          <p:cNvPr id="12" name="コンテンツ プレースホルダー 2">
            <a:extLst>
              <a:ext uri="{FF2B5EF4-FFF2-40B4-BE49-F238E27FC236}">
                <a16:creationId xmlns:a16="http://schemas.microsoft.com/office/drawing/2014/main" id="{0F01E15D-B067-4C59-78BB-B880E5A46BB9}"/>
              </a:ext>
            </a:extLst>
          </p:cNvPr>
          <p:cNvSpPr txBox="1">
            <a:spLocks/>
          </p:cNvSpPr>
          <p:nvPr/>
        </p:nvSpPr>
        <p:spPr>
          <a:xfrm>
            <a:off x="609248" y="9243821"/>
            <a:ext cx="6040256" cy="602004"/>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皆様のご来場心よりお待ちしております</a:t>
            </a:r>
            <a:endParaRPr lang="en-US" altLang="ja-JP" sz="2400" dirty="0"/>
          </a:p>
          <a:p>
            <a:pPr marL="0" indent="0">
              <a:buNone/>
            </a:pPr>
            <a:endParaRPr lang="en-US" altLang="ja-JP" sz="3500" dirty="0"/>
          </a:p>
          <a:p>
            <a:pPr marL="0" indent="0">
              <a:buNone/>
            </a:pPr>
            <a:endParaRPr lang="en-US" altLang="ja-JP" sz="3500" dirty="0"/>
          </a:p>
          <a:p>
            <a:pPr marL="0" indent="0">
              <a:buNone/>
            </a:pPr>
            <a:endParaRPr lang="en-US" altLang="ja-JP" sz="5906" dirty="0">
              <a:solidFill>
                <a:srgbClr val="FF0000"/>
              </a:solidFill>
            </a:endParaRPr>
          </a:p>
          <a:p>
            <a:pPr marL="0" indent="0">
              <a:buNone/>
            </a:pPr>
            <a:endParaRPr lang="ja-JP" altLang="en-US" sz="1575" dirty="0"/>
          </a:p>
        </p:txBody>
      </p:sp>
      <p:sp>
        <p:nvSpPr>
          <p:cNvPr id="13" name="コンテンツ プレースホルダー 2">
            <a:extLst>
              <a:ext uri="{FF2B5EF4-FFF2-40B4-BE49-F238E27FC236}">
                <a16:creationId xmlns:a16="http://schemas.microsoft.com/office/drawing/2014/main" id="{F4735936-9D5C-3BD8-9314-C77E99B77A20}"/>
              </a:ext>
            </a:extLst>
          </p:cNvPr>
          <p:cNvSpPr txBox="1">
            <a:spLocks/>
          </p:cNvSpPr>
          <p:nvPr/>
        </p:nvSpPr>
        <p:spPr>
          <a:xfrm>
            <a:off x="3569480" y="5792682"/>
            <a:ext cx="2743568" cy="395422"/>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ホームページ</a:t>
            </a:r>
            <a:r>
              <a:rPr lang="en-US" altLang="ja-JP" sz="2400" dirty="0"/>
              <a:t>QR</a:t>
            </a:r>
            <a:endParaRPr lang="en-US" altLang="ja-JP" sz="3500" dirty="0"/>
          </a:p>
          <a:p>
            <a:pPr marL="0" indent="0">
              <a:buNone/>
            </a:pPr>
            <a:endParaRPr lang="en-US" altLang="ja-JP" sz="3500" dirty="0"/>
          </a:p>
          <a:p>
            <a:pPr marL="0" indent="0">
              <a:buNone/>
            </a:pPr>
            <a:endParaRPr lang="en-US" altLang="ja-JP" sz="5906" dirty="0">
              <a:solidFill>
                <a:srgbClr val="FF0000"/>
              </a:solidFill>
            </a:endParaRPr>
          </a:p>
        </p:txBody>
      </p:sp>
      <p:pic>
        <p:nvPicPr>
          <p:cNvPr id="3" name="図 2">
            <a:extLst>
              <a:ext uri="{FF2B5EF4-FFF2-40B4-BE49-F238E27FC236}">
                <a16:creationId xmlns:a16="http://schemas.microsoft.com/office/drawing/2014/main" id="{C781966A-FB76-9A69-FE71-BF18F1B01352}"/>
              </a:ext>
            </a:extLst>
          </p:cNvPr>
          <p:cNvPicPr>
            <a:picLocks noChangeAspect="1"/>
          </p:cNvPicPr>
          <p:nvPr/>
        </p:nvPicPr>
        <p:blipFill>
          <a:blip r:embed="rId7"/>
          <a:stretch>
            <a:fillRect/>
          </a:stretch>
        </p:blipFill>
        <p:spPr>
          <a:xfrm>
            <a:off x="457790" y="5210694"/>
            <a:ext cx="2612956" cy="3839592"/>
          </a:xfrm>
          <a:prstGeom prst="rect">
            <a:avLst/>
          </a:prstGeom>
        </p:spPr>
      </p:pic>
    </p:spTree>
    <p:extLst>
      <p:ext uri="{BB962C8B-B14F-4D97-AF65-F5344CB8AC3E}">
        <p14:creationId xmlns:p14="http://schemas.microsoft.com/office/powerpoint/2010/main" val="410336296"/>
      </p:ext>
    </p:extLst>
  </p:cSld>
  <p:clrMapOvr>
    <a:masterClrMapping/>
  </p:clrMapOvr>
</p:sld>
</file>

<file path=ppt/theme/theme1.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スライス</Template>
  <TotalTime>3056</TotalTime>
  <Words>1003</Words>
  <Application>Microsoft Office PowerPoint</Application>
  <PresentationFormat>A4 210 x 297 mm</PresentationFormat>
  <Paragraphs>110</Paragraphs>
  <Slides>6</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ＭＳ Ｐゴシック</vt:lpstr>
      <vt:lpstr>游ゴシック</vt:lpstr>
      <vt:lpstr>Century Gothic</vt:lpstr>
      <vt:lpstr>Wingdings 3</vt:lpstr>
      <vt:lpstr>スライス</vt:lpstr>
      <vt:lpstr>5月19日（火）10：00開催</vt:lpstr>
      <vt:lpstr>PowerPoint プレゼンテーション</vt:lpstr>
      <vt:lpstr>①ドライバー職</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４月25日（金）10：00開催</dc:title>
  <dc:creator>運輸倉庫 大信</dc:creator>
  <cp:lastModifiedBy>jinno</cp:lastModifiedBy>
  <cp:revision>63</cp:revision>
  <cp:lastPrinted>2025-03-18T10:13:06Z</cp:lastPrinted>
  <dcterms:created xsi:type="dcterms:W3CDTF">2025-02-06T04:22:45Z</dcterms:created>
  <dcterms:modified xsi:type="dcterms:W3CDTF">2026-04-07T00:05:00Z</dcterms:modified>
</cp:coreProperties>
</file>